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6" r:id="rId1"/>
    <p:sldMasterId id="2147483775" r:id="rId2"/>
    <p:sldMasterId id="2147483648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5" r:id="rId12"/>
    <p:sldId id="264" r:id="rId13"/>
    <p:sldId id="266" r:id="rId14"/>
    <p:sldId id="267" r:id="rId15"/>
    <p:sldId id="269" r:id="rId16"/>
    <p:sldId id="270" r:id="rId17"/>
    <p:sldId id="271" r:id="rId18"/>
    <p:sldId id="273" r:id="rId19"/>
    <p:sldId id="275" r:id="rId20"/>
    <p:sldId id="277" r:id="rId21"/>
    <p:sldId id="272" r:id="rId22"/>
    <p:sldId id="285" r:id="rId23"/>
    <p:sldId id="280" r:id="rId24"/>
    <p:sldId id="284" r:id="rId25"/>
    <p:sldId id="281" r:id="rId26"/>
    <p:sldId id="282" r:id="rId27"/>
    <p:sldId id="283" r:id="rId28"/>
    <p:sldId id="286" r:id="rId29"/>
    <p:sldId id="287" r:id="rId30"/>
    <p:sldId id="279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C33"/>
    <a:srgbClr val="F7FBFF"/>
    <a:srgbClr val="08306B"/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97023C-3DF4-481C-91C2-53438AC862CA}" v="50" dt="2022-05-02T15:16:38.3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1" autoAdjust="0"/>
    <p:restoredTop sz="94660"/>
  </p:normalViewPr>
  <p:slideViewPr>
    <p:cSldViewPr snapToGrid="0">
      <p:cViewPr varScale="1">
        <p:scale>
          <a:sx n="79" d="100"/>
          <a:sy n="79" d="100"/>
        </p:scale>
        <p:origin x="100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microsoft.com/office/2016/11/relationships/changesInfo" Target="changesInfos/changesInfo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ableStyles" Target="tableStyle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vika Nair" userId="dc85eb4a94741a97" providerId="LiveId" clId="{C4542487-94A7-422E-9484-30A5A8BF9216}"/>
    <pc:docChg chg="modSld">
      <pc:chgData name="Devika Nair" userId="dc85eb4a94741a97" providerId="LiveId" clId="{C4542487-94A7-422E-9484-30A5A8BF9216}" dt="2022-05-02T16:20:28.883" v="3" actId="20577"/>
      <pc:docMkLst>
        <pc:docMk/>
      </pc:docMkLst>
      <pc:sldChg chg="modSp mod">
        <pc:chgData name="Devika Nair" userId="dc85eb4a94741a97" providerId="LiveId" clId="{C4542487-94A7-422E-9484-30A5A8BF9216}" dt="2022-05-02T16:20:22.664" v="1" actId="20577"/>
        <pc:sldMkLst>
          <pc:docMk/>
          <pc:sldMk cId="3148192572" sldId="256"/>
        </pc:sldMkLst>
        <pc:spChg chg="mod">
          <ac:chgData name="Devika Nair" userId="dc85eb4a94741a97" providerId="LiveId" clId="{C4542487-94A7-422E-9484-30A5A8BF9216}" dt="2022-05-02T16:20:22.664" v="1" actId="20577"/>
          <ac:spMkLst>
            <pc:docMk/>
            <pc:sldMk cId="3148192572" sldId="256"/>
            <ac:spMk id="3" creationId="{0A54EB55-6A01-4425-9FC9-090DFD57AFC5}"/>
          </ac:spMkLst>
        </pc:spChg>
      </pc:sldChg>
      <pc:sldChg chg="modSp mod">
        <pc:chgData name="Devika Nair" userId="dc85eb4a94741a97" providerId="LiveId" clId="{C4542487-94A7-422E-9484-30A5A8BF9216}" dt="2022-05-02T16:20:28.883" v="3" actId="20577"/>
        <pc:sldMkLst>
          <pc:docMk/>
          <pc:sldMk cId="3459505114" sldId="287"/>
        </pc:sldMkLst>
        <pc:spChg chg="mod">
          <ac:chgData name="Devika Nair" userId="dc85eb4a94741a97" providerId="LiveId" clId="{C4542487-94A7-422E-9484-30A5A8BF9216}" dt="2022-05-02T16:20:28.883" v="3" actId="20577"/>
          <ac:spMkLst>
            <pc:docMk/>
            <pc:sldMk cId="3459505114" sldId="287"/>
            <ac:spMk id="3" creationId="{C8327EE3-A169-4497-AC02-24C74CBA3EEA}"/>
          </ac:spMkLst>
        </pc:spChg>
      </pc:sldChg>
    </pc:docChg>
  </pc:docChgLst>
</pc:chgInfo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mp>
</file>

<file path=ppt/media/image21.tmp>
</file>

<file path=ppt/media/image22.tmp>
</file>

<file path=ppt/media/image23.jpeg>
</file>

<file path=ppt/media/image24.tmp>
</file>

<file path=ppt/media/image25.tmp>
</file>

<file path=ppt/media/image26.png>
</file>

<file path=ppt/media/image27.png>
</file>

<file path=ppt/media/image28.tmp>
</file>

<file path=ppt/media/image29.png>
</file>

<file path=ppt/media/image3.png>
</file>

<file path=ppt/media/image30.jpeg>
</file>

<file path=ppt/media/image31.jpg>
</file>

<file path=ppt/media/image32.tmp>
</file>

<file path=ppt/media/image33.png>
</file>

<file path=ppt/media/image34.tmp>
</file>

<file path=ppt/media/image35.jpeg>
</file>

<file path=ppt/media/image36.png>
</file>

<file path=ppt/media/image37.png>
</file>

<file path=ppt/media/image38.tmp>
</file>

<file path=ppt/media/image39.jpeg>
</file>

<file path=ppt/media/image4.jpeg>
</file>

<file path=ppt/media/image40.png>
</file>

<file path=ppt/media/image41.tmp>
</file>

<file path=ppt/media/image42.png>
</file>

<file path=ppt/media/image43.png>
</file>

<file path=ppt/media/image44.jpe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4FA5D-F73B-467D-8942-931E34040A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DBF54A-7A63-4330-A6EE-F2645351B5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F114EE-3028-4023-905D-34F11B5C9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13B99-6BE0-4CBF-8DDF-B9CD0C762D6A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0070E-5948-45C1-90E6-78FB77BC6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E8CAC8-CC29-4AC6-A6EF-367A0BE8D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95B7D-AF0F-4E59-A5A2-03BCBD56B9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8704568"/>
      </p:ext>
    </p:extLst>
  </p:cSld>
  <p:clrMapOvr>
    <a:masterClrMapping/>
  </p:clrMapOvr>
  <p:transition spd="med"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F4BC2-5B46-467B-A58A-B4676C26F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D6911D-1783-4972-8154-49287C82CF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60916-0C7B-4CE4-8A9F-E9B876170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13B99-6BE0-4CBF-8DDF-B9CD0C762D6A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8CD24-6B02-4E7D-8047-894661531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3F72C6-BDA1-45B5-BFC6-CEAC28FDD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95B7D-AF0F-4E59-A5A2-03BCBD56B9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9714663"/>
      </p:ext>
    </p:extLst>
  </p:cSld>
  <p:clrMapOvr>
    <a:masterClrMapping/>
  </p:clrMapOvr>
  <p:transition spd="med"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D4C050-9C3B-4D76-96B1-E0E2CA08FD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1FF348-074B-406D-9F6F-4EE2675944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6DD533-2AE1-4D9C-B1A2-267653BC7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13B99-6BE0-4CBF-8DDF-B9CD0C762D6A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DC776-2612-4A45-A823-E2B61BE8C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62871-08FA-4C2F-BFA4-76F936244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95B7D-AF0F-4E59-A5A2-03BCBD56B9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2895419"/>
      </p:ext>
    </p:extLst>
  </p:cSld>
  <p:clrMapOvr>
    <a:masterClrMapping/>
  </p:clrMapOvr>
  <p:transition spd="med"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5/2/2022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979046"/>
      </p:ext>
    </p:extLst>
  </p:cSld>
  <p:clrMapOvr>
    <a:masterClrMapping/>
  </p:clrMapOvr>
  <p:transition spd="med">
    <p:random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12F3C-E9F4-47EF-8324-9CB749049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13F14-1495-496E-B7CC-F98937C13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8D5205-3CF6-40DF-A912-8C0AF7575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2F925-8BB3-482D-A789-A410C97B326D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27EE38-CA58-4A93-9960-00FA2E7CD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394D3-4498-4DAF-8269-EF014D092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ED290-B32B-47F1-8787-E4628B56FF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4973410"/>
      </p:ext>
    </p:extLst>
  </p:cSld>
  <p:clrMapOvr>
    <a:masterClrMapping/>
  </p:clrMapOvr>
  <p:transition spd="med">
    <p:random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D74D5-0152-4FCC-93E2-8613388A83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4D136F-660F-4DFD-92FE-3A3F7ABC5D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C88F1-0721-4CD6-B4F1-D02EA4974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2F925-8BB3-482D-A789-A410C97B326D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93E7AD-1B56-49BE-AC6B-365D3E3AB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824EE-D3BA-4D89-A177-D9A745560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ED290-B32B-47F1-8787-E4628B56FF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7056170"/>
      </p:ext>
    </p:extLst>
  </p:cSld>
  <p:clrMapOvr>
    <a:masterClrMapping/>
  </p:clrMapOvr>
  <p:transition spd="med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D2570-3FE4-4425-B95C-BF4370EA2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69FBE-54B7-4FEE-ABAA-35D9E81BF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17B90-7E4D-4516-86DE-AF2A90149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13B99-6BE0-4CBF-8DDF-B9CD0C762D6A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8AAE72-2C7A-419A-B366-8C753E5D8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DAD18-79E5-41FE-85BA-7B19F707A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95B7D-AF0F-4E59-A5A2-03BCBD56B9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7657193"/>
      </p:ext>
    </p:extLst>
  </p:cSld>
  <p:clrMapOvr>
    <a:masterClrMapping/>
  </p:clrMapOvr>
  <p:transition spd="med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34904-2732-40AE-8018-D5BF47684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20CCB-EDF2-4353-9968-497E4DE6C9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96E611-97EC-4D35-8274-57D9C8E10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13B99-6BE0-4CBF-8DDF-B9CD0C762D6A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763DE-087A-40DC-9BA3-9FB758F71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B9A142-A40C-483C-A2EE-C93F831B9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95B7D-AF0F-4E59-A5A2-03BCBD56B9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3116425"/>
      </p:ext>
    </p:extLst>
  </p:cSld>
  <p:clrMapOvr>
    <a:masterClrMapping/>
  </p:clrMapOvr>
  <p:transition spd="med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0B7A0-5169-40BE-8A38-0F3CC4E5B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B4D05-3EFC-4CCF-B0B3-B9B9CD937C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73E679-0DB4-4C9E-922E-409BC85890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3B10D0-FCC0-40E1-89D1-91520AE4A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13B99-6BE0-4CBF-8DDF-B9CD0C762D6A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11FF30-4A36-4995-A72B-FD568AF14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BB0289-992E-469C-9318-DEC0B7E01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95B7D-AF0F-4E59-A5A2-03BCBD56B9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0375817"/>
      </p:ext>
    </p:extLst>
  </p:cSld>
  <p:clrMapOvr>
    <a:masterClrMapping/>
  </p:clrMapOvr>
  <p:transition spd="med"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A9791-E573-4743-BF59-5886C1ECE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87EAAF-1498-4245-B0BA-203898FE24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1AEBBB-A2AD-4A8A-8269-6792339A90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E13A46-D921-44F8-AA24-8BB14A1C96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1439A5-3BBF-4D76-918B-751509A25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28E26A-C1FA-4517-A701-DF0689858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13B99-6BE0-4CBF-8DDF-B9CD0C762D6A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6647E3-3CB4-4770-A317-39B26DAA7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3EABD4-37A3-4489-A82A-42E3F8006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95B7D-AF0F-4E59-A5A2-03BCBD56B9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8137253"/>
      </p:ext>
    </p:extLst>
  </p:cSld>
  <p:clrMapOvr>
    <a:masterClrMapping/>
  </p:clrMapOvr>
  <p:transition spd="med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2CD6A-5B4C-4292-ADDA-044BE279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A9B2A0-6CBE-44AD-80C2-AAC497082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13B99-6BE0-4CBF-8DDF-B9CD0C762D6A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0827E-E080-4324-8BB9-A1CB3AEDA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565EAF-0E25-4A8A-B6A8-4C5604704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95B7D-AF0F-4E59-A5A2-03BCBD56B9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7316899"/>
      </p:ext>
    </p:extLst>
  </p:cSld>
  <p:clrMapOvr>
    <a:masterClrMapping/>
  </p:clrMapOvr>
  <p:transition spd="med"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0BA5EE-312E-45AD-8F68-F9DA3561A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13B99-6BE0-4CBF-8DDF-B9CD0C762D6A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5C7427-5462-4506-95E9-049B376C6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B87040-856D-46FE-8809-A2E1C5179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95B7D-AF0F-4E59-A5A2-03BCBD56B9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3794100"/>
      </p:ext>
    </p:extLst>
  </p:cSld>
  <p:clrMapOvr>
    <a:masterClrMapping/>
  </p:clrMapOvr>
  <p:transition spd="med"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F0906-D324-448D-91A0-639128398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69088-4F3B-4E44-B0B5-C8EB15D3D3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49EE24-B9E1-4651-BC95-CE39AA208F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C72BE7-DEB6-499C-823B-5DABAA48F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13B99-6BE0-4CBF-8DDF-B9CD0C762D6A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61869-A400-4E0E-9A3E-0BF0A0E1D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A1C196-F41C-4E3D-829A-252D4A0FD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95B7D-AF0F-4E59-A5A2-03BCBD56B9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8658400"/>
      </p:ext>
    </p:extLst>
  </p:cSld>
  <p:clrMapOvr>
    <a:masterClrMapping/>
  </p:clrMapOvr>
  <p:transition spd="med"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1E2F-5C83-4A37-934F-B9029E1F2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2BF51F-38E9-4E13-9F8E-9EA2DB2965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96AD7B-1E4D-4649-BAEB-B04E64028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DD7871-D993-4BD1-83A0-F682DDE76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13B99-6BE0-4CBF-8DDF-B9CD0C762D6A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3E0211-97B7-4B6C-9F2B-FF32A0211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263877-36A9-4D11-AF4C-D2A44A24B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95B7D-AF0F-4E59-A5A2-03BCBD56B9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2353989"/>
      </p:ext>
    </p:extLst>
  </p:cSld>
  <p:clrMapOvr>
    <a:masterClrMapping/>
  </p:clrMapOvr>
  <p:transition spd="med"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E3B680-2197-41D1-B10E-0D665B360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66A4FC-1C9A-4E4C-9AA6-916096BA4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D9A856-15F7-497A-A1A6-7834DBB222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613B99-6BE0-4CBF-8DDF-B9CD0C762D6A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5AE388-CDA3-4556-A088-BF664191EA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CD53DD-92DE-448A-87DC-0B71E42448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895B7D-AF0F-4E59-A5A2-03BCBD56B9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3866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78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random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5/2/2022</a:t>
            </a:fld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06964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</p:sldLayoutIdLst>
  <p:transition spd="med">
    <p:random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1337C3-E08D-455D-AD40-3A73EC820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88EAB5-F695-4B6D-B75D-49183FF93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35162E-7812-4229-95BF-FAE9D8F9DA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D2F925-8BB3-482D-A789-A410C97B326D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C6990A-B0AA-420B-9759-183E97F82D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5CB15-75EA-4B46-82AF-54E0EA5443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4ED290-B32B-47F1-8787-E4628B56FF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6380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</p:sldLayoutIdLst>
  <p:transition spd="med">
    <p:random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mp"/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3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mp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mp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tmp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mp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m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tmp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9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mp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itanic Wallpapers on WallpaperDog">
            <a:extLst>
              <a:ext uri="{FF2B5EF4-FFF2-40B4-BE49-F238E27FC236}">
                <a16:creationId xmlns:a16="http://schemas.microsoft.com/office/drawing/2014/main" id="{4B0001F5-4412-410B-BD2F-B23A7743F4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1" t="9091" r="18921" b="-1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4D776F-51AA-4F66-8012-E67307947D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Autofit/>
          </a:bodyPr>
          <a:lstStyle/>
          <a:p>
            <a:pPr algn="l"/>
            <a:r>
              <a:rPr lang="en-GB" sz="8000" dirty="0">
                <a:latin typeface="Aharoni" panose="02010803020104030203" pitchFamily="2" charset="-79"/>
                <a:cs typeface="Aharoni" panose="02010803020104030203" pitchFamily="2" charset="-79"/>
              </a:rPr>
              <a:t>THE TITANIC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54EB55-6A01-4425-9FC9-090DFD57AF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759" y="4872912"/>
            <a:ext cx="4899804" cy="1893638"/>
          </a:xfrm>
        </p:spPr>
        <p:txBody>
          <a:bodyPr>
            <a:noAutofit/>
          </a:bodyPr>
          <a:lstStyle/>
          <a:p>
            <a:r>
              <a:rPr lang="en-GB" dirty="0">
                <a:latin typeface="Dubai" panose="020B0503030403030204" pitchFamily="34" charset="-78"/>
                <a:cs typeface="Dubai" panose="020B0503030403030204" pitchFamily="34" charset="-78"/>
              </a:rPr>
              <a:t>Introduction to Data Science Project</a:t>
            </a:r>
          </a:p>
          <a:p>
            <a:r>
              <a:rPr lang="en-GB" dirty="0">
                <a:latin typeface="Dubai" panose="020B0503030403030204" pitchFamily="34" charset="-78"/>
                <a:cs typeface="Dubai" panose="020B0503030403030204" pitchFamily="34" charset="-78"/>
              </a:rPr>
              <a:t>Group Members – Anosh Pesuna, Devika S Nair, Kylie/Minh Thai, Mrudav Mehta, Nilay Srivastava, Prakriti Bhatia, Thao Chu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81925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rand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75000"/>
              </a:schemeClr>
            </a:gs>
            <a:gs pos="100000">
              <a:srgbClr val="F7F7F7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96C8BAF-68F3-4B78-B238-35DF5D865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F4CD6D0-5A87-4BA2-A13A-0E40511C3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4774" y="699565"/>
            <a:ext cx="3553132" cy="5156200"/>
            <a:chOff x="7807230" y="2012810"/>
            <a:chExt cx="3251252" cy="3459865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877EAC0-2063-444D-8EE9-72FED2E03B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C155BF8-661A-4F4A-B4EC-923105C69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9537076-EF48-4F72-9164-FD8260D550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19434" y="699565"/>
            <a:ext cx="3553132" cy="5156200"/>
            <a:chOff x="7807230" y="2012810"/>
            <a:chExt cx="3251252" cy="345986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9673CB-C48B-4D05-B6E4-B88CD5BAA0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6C31A20-B341-476E-8C04-A26C87E14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Chart, pie chart&#10;&#10;Description automatically generated">
            <a:extLst>
              <a:ext uri="{FF2B5EF4-FFF2-40B4-BE49-F238E27FC236}">
                <a16:creationId xmlns:a16="http://schemas.microsoft.com/office/drawing/2014/main" id="{28A4E143-08FB-4914-9554-0C5939BE1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295" y="1357327"/>
            <a:ext cx="3209544" cy="3616387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6EFC3492-86BD-4D75-B5B4-C2DBFE0BD1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04093" y="699565"/>
            <a:ext cx="3553132" cy="5156200"/>
            <a:chOff x="7807230" y="2012810"/>
            <a:chExt cx="3251252" cy="3459865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72E5074-2516-4705-BFF1-F508394A0A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2259E4C-F24C-4180-AEC3-76255D535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 descr="Chart, pie chart&#10;&#10;Description automatically generated">
            <a:extLst>
              <a:ext uri="{FF2B5EF4-FFF2-40B4-BE49-F238E27FC236}">
                <a16:creationId xmlns:a16="http://schemas.microsoft.com/office/drawing/2014/main" id="{EDCD44A5-1013-4BC6-AB68-020D868D3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887" y="1357327"/>
            <a:ext cx="3209544" cy="3616387"/>
          </a:xfrm>
          <a:prstGeom prst="rect">
            <a:avLst/>
          </a:prstGeom>
        </p:spPr>
      </p:pic>
      <p:pic>
        <p:nvPicPr>
          <p:cNvPr id="7" name="Picture 6" descr="Chart, pie chart&#10;&#10;Description automatically generated">
            <a:extLst>
              <a:ext uri="{FF2B5EF4-FFF2-40B4-BE49-F238E27FC236}">
                <a16:creationId xmlns:a16="http://schemas.microsoft.com/office/drawing/2014/main" id="{26168781-ECE0-4CD9-879D-3A02E4320D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1228" y="1295154"/>
            <a:ext cx="3209544" cy="367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579230"/>
      </p:ext>
    </p:extLst>
  </p:cSld>
  <p:clrMapOvr>
    <a:masterClrMapping/>
  </p:clrMapOvr>
  <p:transition spd="med"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64E23E2-7440-4E36-A67B-0F88C5F7E1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06949AE-010D-4C18-8AED-7872085AD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7090"/>
            <a:ext cx="5458121" cy="5897880"/>
          </a:xfrm>
          <a:prstGeom prst="rect">
            <a:avLst/>
          </a:prstGeom>
          <a:solidFill>
            <a:srgbClr val="FFFFFF"/>
          </a:solidFill>
          <a:ln w="19050">
            <a:solidFill>
              <a:srgbClr val="A030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42DE2D3D-D8F9-46AC-9ECE-8FEEA925E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80" y="1589308"/>
            <a:ext cx="5129784" cy="369344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E54AADB-50C7-4293-94C0-27361A32B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80060"/>
            <a:ext cx="5458121" cy="5897880"/>
          </a:xfrm>
          <a:prstGeom prst="rect">
            <a:avLst/>
          </a:prstGeom>
          <a:solidFill>
            <a:srgbClr val="FFFFFF"/>
          </a:solidFill>
          <a:ln w="19050">
            <a:solidFill>
              <a:srgbClr val="A030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7EC0515D-DC76-431A-8C78-CE711C74C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1034" y="1582278"/>
            <a:ext cx="5129784" cy="3693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053620"/>
      </p:ext>
    </p:extLst>
  </p:cSld>
  <p:clrMapOvr>
    <a:masterClrMapping/>
  </p:clrMapOvr>
  <p:transition spd="med"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8306B"/>
            </a:gs>
            <a:gs pos="0">
              <a:srgbClr val="F7FB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907F5-641E-40BF-9115-DF2D9276C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haroni" panose="02010803020104030203" pitchFamily="2" charset="-79"/>
                <a:cs typeface="Aharoni" panose="02010803020104030203" pitchFamily="2" charset="-79"/>
              </a:rPr>
              <a:t>Checking for missing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6CAA63-4A0D-482B-8F1A-2B451ED3D2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07880" y="1690688"/>
            <a:ext cx="5460474" cy="4351338"/>
          </a:xfrm>
          <a:ln w="3810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71C702-C978-44C4-BFB5-80AF3DDBB1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7879" y="6104176"/>
            <a:ext cx="5460475" cy="619125"/>
          </a:xfrm>
          <a:prstGeom prst="rect">
            <a:avLst/>
          </a:prstGeom>
        </p:spPr>
      </p:pic>
      <p:sp>
        <p:nvSpPr>
          <p:cNvPr id="8" name="TextBox 5">
            <a:extLst>
              <a:ext uri="{FF2B5EF4-FFF2-40B4-BE49-F238E27FC236}">
                <a16:creationId xmlns:a16="http://schemas.microsoft.com/office/drawing/2014/main" id="{5688EE21-2678-42CD-A559-1C8ED6BE7B0F}"/>
              </a:ext>
            </a:extLst>
          </p:cNvPr>
          <p:cNvSpPr txBox="1"/>
          <p:nvPr/>
        </p:nvSpPr>
        <p:spPr>
          <a:xfrm>
            <a:off x="345946" y="2168274"/>
            <a:ext cx="611722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600" dirty="0">
                <a:latin typeface="Dubai Light" panose="020B0303030403030204" pitchFamily="34" charset="-78"/>
                <a:cs typeface="Dubai Light" panose="020B0303030403030204" pitchFamily="34" charset="-78"/>
              </a:rPr>
              <a:t>From the output, we can see that the columns Age and Cabin have a lot of null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600" dirty="0">
                <a:latin typeface="Dubai Light" panose="020B0303030403030204" pitchFamily="34" charset="-78"/>
                <a:cs typeface="Dubai Light" panose="020B0303030403030204" pitchFamily="34" charset="-78"/>
              </a:rPr>
              <a:t>The column Embarked has very few Null values (2 to be precise)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3600" dirty="0">
              <a:latin typeface="Dubai Light" panose="020B0303030403030204" pitchFamily="34" charset="-78"/>
              <a:cs typeface="Dubai Light" panose="020B03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1366236"/>
      </p:ext>
    </p:extLst>
  </p:cSld>
  <p:clrMapOvr>
    <a:masterClrMapping/>
  </p:clrMapOvr>
  <p:transition spd="med"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47A52-A597-4AE5-9ECB-11B854B13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haroni" panose="02010803020104030203" pitchFamily="2" charset="-79"/>
                <a:cs typeface="Aharoni" panose="02010803020104030203" pitchFamily="2" charset="-79"/>
              </a:rPr>
              <a:t>Data cleaning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9F49D3-B2E2-400C-B0E7-EEA2BCF15D6B}"/>
              </a:ext>
            </a:extLst>
          </p:cNvPr>
          <p:cNvSpPr txBox="1"/>
          <p:nvPr/>
        </p:nvSpPr>
        <p:spPr>
          <a:xfrm>
            <a:off x="0" y="1690688"/>
            <a:ext cx="12192000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i="0" u="sng" dirty="0">
                <a:effectLst/>
                <a:latin typeface="Dubai" panose="020B0503030403030204" pitchFamily="34" charset="-78"/>
                <a:cs typeface="Dubai" panose="020B0503030403030204" pitchFamily="34" charset="-78"/>
              </a:rPr>
              <a:t>Imputing the  missing values in Age-based </a:t>
            </a:r>
            <a:r>
              <a:rPr lang="en-US" sz="2000" b="0" i="0" u="sng" dirty="0" err="1">
                <a:effectLst/>
                <a:latin typeface="Dubai" panose="020B0503030403030204" pitchFamily="34" charset="-78"/>
                <a:cs typeface="Dubai" panose="020B0503030403030204" pitchFamily="34" charset="-78"/>
              </a:rPr>
              <a:t>Pclass</a:t>
            </a:r>
            <a:r>
              <a:rPr lang="en-US" sz="2000" b="0" i="0" u="sng" dirty="0">
                <a:effectLst/>
                <a:latin typeface="Dubai" panose="020B0503030403030204" pitchFamily="34" charset="-78"/>
                <a:cs typeface="Dubai" panose="020B0503030403030204" pitchFamily="34" charset="-78"/>
              </a:rPr>
              <a:t> </a:t>
            </a:r>
          </a:p>
          <a:p>
            <a:endParaRPr lang="en-US" sz="2000" b="0" i="0" u="sng" dirty="0">
              <a:effectLst/>
              <a:latin typeface="Times New Roman" panose="02020603050405020304" pitchFamily="18" charset="0"/>
            </a:endParaRPr>
          </a:p>
          <a:p>
            <a:r>
              <a:rPr lang="en-I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titanic_train['Age']=titanic_train['Age'].</a:t>
            </a:r>
            <a:r>
              <a:rPr lang="en-IN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groupby</a:t>
            </a:r>
            <a:r>
              <a:rPr lang="en-I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([titanic_train['</a:t>
            </a:r>
            <a:r>
              <a:rPr lang="en-IN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Pclass</a:t>
            </a:r>
            <a:r>
              <a:rPr lang="en-I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']]).apply(lambda x: x.fillna(x.mean()))</a:t>
            </a:r>
          </a:p>
          <a:p>
            <a:endParaRPr lang="en-IN" sz="2000" dirty="0">
              <a:latin typeface="Centaur" panose="020305040502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i="0" u="sng" dirty="0">
                <a:effectLst/>
                <a:latin typeface="Dubai" panose="020B0503030403030204" pitchFamily="34" charset="-78"/>
                <a:cs typeface="Dubai" panose="020B0503030403030204" pitchFamily="34" charset="-78"/>
              </a:rPr>
              <a:t>Dropping the cabin column</a:t>
            </a:r>
          </a:p>
          <a:p>
            <a:endParaRPr lang="en-IN" sz="2000" u="sng" dirty="0"/>
          </a:p>
          <a:p>
            <a:r>
              <a:rPr lang="en-IN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titanic_train.drop('Cabin',axis=1,inplace=True)</a:t>
            </a:r>
          </a:p>
          <a:p>
            <a:endParaRPr lang="en-IN" sz="2000" u="sng" dirty="0"/>
          </a:p>
        </p:txBody>
      </p:sp>
      <p:pic>
        <p:nvPicPr>
          <p:cNvPr id="13" name="Picture 12" descr="Application&#10;&#10;Description automatically generated with low confidence">
            <a:extLst>
              <a:ext uri="{FF2B5EF4-FFF2-40B4-BE49-F238E27FC236}">
                <a16:creationId xmlns:a16="http://schemas.microsoft.com/office/drawing/2014/main" id="{614AF1CC-0736-4E96-931C-CBA34A699F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71" y="4312812"/>
            <a:ext cx="10904252" cy="206789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522B002-CB09-4F2D-A310-56EE90739889}"/>
              </a:ext>
            </a:extLst>
          </p:cNvPr>
          <p:cNvSpPr txBox="1"/>
          <p:nvPr/>
        </p:nvSpPr>
        <p:spPr>
          <a:xfrm>
            <a:off x="4891177" y="6479059"/>
            <a:ext cx="2119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Dubai" panose="020B0503030403030204" pitchFamily="34" charset="-78"/>
                <a:cs typeface="Dubai" panose="020B0503030403030204" pitchFamily="34" charset="-78"/>
              </a:rPr>
              <a:t>Modified DataFrame</a:t>
            </a:r>
          </a:p>
        </p:txBody>
      </p:sp>
    </p:spTree>
    <p:extLst>
      <p:ext uri="{BB962C8B-B14F-4D97-AF65-F5344CB8AC3E}">
        <p14:creationId xmlns:p14="http://schemas.microsoft.com/office/powerpoint/2010/main" val="2002643746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09F1F-3B36-46DA-A1C6-D1FB760D4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5270" y="-50463"/>
            <a:ext cx="4761347" cy="1524000"/>
          </a:xfrm>
        </p:spPr>
        <p:txBody>
          <a:bodyPr>
            <a:normAutofit fontScale="90000"/>
          </a:bodyPr>
          <a:lstStyle/>
          <a:p>
            <a:r>
              <a:rPr lang="en-US" dirty="0"/>
              <a:t> </a:t>
            </a:r>
            <a:r>
              <a:rPr lang="en-IN" dirty="0">
                <a:latin typeface="Aharoni" panose="02010803020104030203" pitchFamily="2" charset="-79"/>
                <a:cs typeface="Aharoni" panose="02010803020104030203" pitchFamily="2" charset="-79"/>
              </a:rPr>
              <a:t>Data cleaning </a:t>
            </a:r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F464EF10-A465-44E2-B8A0-D64E279CEC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618" y="2682120"/>
            <a:ext cx="3576299" cy="9698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462B4586-84DF-455C-AE39-356332F5236A}"/>
              </a:ext>
            </a:extLst>
          </p:cNvPr>
          <p:cNvGrpSpPr/>
          <p:nvPr/>
        </p:nvGrpSpPr>
        <p:grpSpPr>
          <a:xfrm>
            <a:off x="4313382" y="2950423"/>
            <a:ext cx="7102763" cy="646331"/>
            <a:chOff x="2022764" y="3276600"/>
            <a:chExt cx="7102763" cy="646331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BF720EB-5B1E-43F2-B3B0-E5B144F01BBE}"/>
                </a:ext>
              </a:extLst>
            </p:cNvPr>
            <p:cNvGrpSpPr/>
            <p:nvPr/>
          </p:nvGrpSpPr>
          <p:grpSpPr>
            <a:xfrm>
              <a:off x="2022764" y="3276600"/>
              <a:ext cx="3703781" cy="304800"/>
              <a:chOff x="2022764" y="3276600"/>
              <a:chExt cx="3703781" cy="304800"/>
            </a:xfrm>
          </p:grpSpPr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F0881B22-3B00-48B8-8E67-B02FDF4A6AEA}"/>
                  </a:ext>
                </a:extLst>
              </p:cNvPr>
              <p:cNvSpPr/>
              <p:nvPr/>
            </p:nvSpPr>
            <p:spPr>
              <a:xfrm>
                <a:off x="2022764" y="3276600"/>
                <a:ext cx="304800" cy="304800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BC03419F-2173-4E7A-8D06-CADEBADF6763}"/>
                  </a:ext>
                </a:extLst>
              </p:cNvPr>
              <p:cNvCxnSpPr/>
              <p:nvPr/>
            </p:nvCxnSpPr>
            <p:spPr>
              <a:xfrm>
                <a:off x="2327564" y="3429000"/>
                <a:ext cx="3398981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A7FBEF8-1C6D-4D18-AD0E-CFFA69C491C0}"/>
                </a:ext>
              </a:extLst>
            </p:cNvPr>
            <p:cNvSpPr txBox="1"/>
            <p:nvPr/>
          </p:nvSpPr>
          <p:spPr>
            <a:xfrm>
              <a:off x="5837382" y="3276600"/>
              <a:ext cx="328814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We have 2 null values based on the output</a:t>
              </a:r>
              <a:endParaRPr lang="en-IN" dirty="0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02D376C9-01C8-4507-8849-A8431726B992}"/>
              </a:ext>
            </a:extLst>
          </p:cNvPr>
          <p:cNvSpPr txBox="1"/>
          <p:nvPr/>
        </p:nvSpPr>
        <p:spPr>
          <a:xfrm>
            <a:off x="277089" y="4076815"/>
            <a:ext cx="9177462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u="sng" dirty="0">
                <a:latin typeface="Dubai" panose="020B0503030403030204" pitchFamily="34" charset="-78"/>
                <a:cs typeface="Dubai" panose="020B0503030403030204" pitchFamily="34" charset="-78"/>
              </a:rPr>
              <a:t>Dropping the </a:t>
            </a:r>
            <a:r>
              <a:rPr lang="en-IN" u="sng" dirty="0" err="1">
                <a:latin typeface="Dubai" panose="020B0503030403030204" pitchFamily="34" charset="-78"/>
                <a:cs typeface="Dubai" panose="020B0503030403030204" pitchFamily="34" charset="-78"/>
              </a:rPr>
              <a:t>NaN</a:t>
            </a:r>
            <a:r>
              <a:rPr lang="en-IN" u="sng" dirty="0">
                <a:latin typeface="Dubai" panose="020B0503030403030204" pitchFamily="34" charset="-78"/>
                <a:cs typeface="Dubai" panose="020B0503030403030204" pitchFamily="34" charset="-78"/>
              </a:rPr>
              <a:t> values in Embarked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b="1" spc="-1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titanic_train.dropna</a:t>
            </a:r>
            <a:r>
              <a:rPr lang="en-IN" sz="2000" b="1" spc="-150" dirty="0">
                <a:latin typeface="Courier New" panose="02070309020205020404" pitchFamily="49" charset="0"/>
                <a:cs typeface="Courier New" panose="02070309020205020404" pitchFamily="49" charset="0"/>
              </a:rPr>
              <a:t>(axis=0,subset=['Embarked'],</a:t>
            </a:r>
            <a:r>
              <a:rPr lang="en-IN" sz="2000" b="1" spc="-1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inplace</a:t>
            </a:r>
            <a:r>
              <a:rPr lang="en-IN" sz="2000" b="1" spc="-150" dirty="0">
                <a:latin typeface="Courier New" panose="02070309020205020404" pitchFamily="49" charset="0"/>
                <a:cs typeface="Courier New" panose="02070309020205020404" pitchFamily="49" charset="0"/>
              </a:rPr>
              <a:t>=True)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E52C2D-9D43-44B2-B3D5-8A35195E36EC}"/>
              </a:ext>
            </a:extLst>
          </p:cNvPr>
          <p:cNvSpPr txBox="1"/>
          <p:nvPr/>
        </p:nvSpPr>
        <p:spPr>
          <a:xfrm>
            <a:off x="734291" y="1647750"/>
            <a:ext cx="8950037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u="sng" dirty="0">
                <a:latin typeface="Dubai" panose="020B0503030403030204" pitchFamily="34" charset="-78"/>
                <a:cs typeface="Dubai" panose="020B0503030403030204" pitchFamily="34" charset="-78"/>
              </a:rPr>
              <a:t>Checking Null values in the 'Embarked' column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b="1" spc="-150" dirty="0">
                <a:latin typeface="Courier New" panose="02070309020205020404" pitchFamily="49" charset="0"/>
                <a:cs typeface="Courier New" panose="02070309020205020404" pitchFamily="49" charset="0"/>
              </a:rPr>
              <a:t>titanic_train['Embarked'].</a:t>
            </a:r>
            <a:r>
              <a:rPr lang="en-IN" sz="2000" b="1" spc="-1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isnull</a:t>
            </a:r>
            <a:r>
              <a:rPr lang="en-IN" sz="2000" b="1" spc="-150" dirty="0"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r>
              <a:rPr lang="en-IN" sz="2000" b="1" spc="-1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value_counts</a:t>
            </a:r>
            <a:r>
              <a:rPr lang="en-IN" sz="2000" b="1" spc="-15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pic>
        <p:nvPicPr>
          <p:cNvPr id="19" name="Picture 18" descr="A picture containing logo&#10;&#10;Description automatically generated">
            <a:extLst>
              <a:ext uri="{FF2B5EF4-FFF2-40B4-BE49-F238E27FC236}">
                <a16:creationId xmlns:a16="http://schemas.microsoft.com/office/drawing/2014/main" id="{65FAE06A-34B3-4C67-86AA-589184E616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618" y="5229275"/>
            <a:ext cx="5060000" cy="81209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2785FAEB-D05D-40B9-A74A-A7AC271175EA}"/>
              </a:ext>
            </a:extLst>
          </p:cNvPr>
          <p:cNvGrpSpPr/>
          <p:nvPr/>
        </p:nvGrpSpPr>
        <p:grpSpPr>
          <a:xfrm>
            <a:off x="8017163" y="5197046"/>
            <a:ext cx="4304145" cy="369332"/>
            <a:chOff x="8017163" y="5197046"/>
            <a:chExt cx="4304145" cy="369332"/>
          </a:xfrm>
        </p:grpSpPr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DE8BE1DD-6AF4-4397-BB39-209AA5D526BB}"/>
                </a:ext>
              </a:extLst>
            </p:cNvPr>
            <p:cNvCxnSpPr/>
            <p:nvPr/>
          </p:nvCxnSpPr>
          <p:spPr>
            <a:xfrm>
              <a:off x="8017163" y="5442871"/>
              <a:ext cx="10160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761AFD0-8830-4E5C-A9D1-1A0D83C70D09}"/>
                </a:ext>
              </a:extLst>
            </p:cNvPr>
            <p:cNvSpPr txBox="1"/>
            <p:nvPr/>
          </p:nvSpPr>
          <p:spPr>
            <a:xfrm>
              <a:off x="9033163" y="5197046"/>
              <a:ext cx="32881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No null values </a:t>
              </a:r>
            </a:p>
          </p:txBody>
        </p:sp>
      </p:grpSp>
      <p:pic>
        <p:nvPicPr>
          <p:cNvPr id="15" name="Picture 14" descr="Illustration of people on a blockchain">
            <a:extLst>
              <a:ext uri="{FF2B5EF4-FFF2-40B4-BE49-F238E27FC236}">
                <a16:creationId xmlns:a16="http://schemas.microsoft.com/office/drawing/2014/main" id="{B43D8FE3-C982-4D7A-95F7-35E4C78148A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51" r="20350" b="1"/>
          <a:stretch/>
        </p:blipFill>
        <p:spPr>
          <a:xfrm>
            <a:off x="8887503" y="295517"/>
            <a:ext cx="2528642" cy="2528642"/>
          </a:xfrm>
          <a:custGeom>
            <a:avLst/>
            <a:gdLst/>
            <a:ahLst/>
            <a:cxnLst/>
            <a:rect l="l" t="t" r="r" b="b"/>
            <a:pathLst>
              <a:path w="3111160" h="3111160">
                <a:moveTo>
                  <a:pt x="1555580" y="0"/>
                </a:moveTo>
                <a:cubicBezTo>
                  <a:pt x="2414703" y="0"/>
                  <a:pt x="3111160" y="696457"/>
                  <a:pt x="3111160" y="1555580"/>
                </a:cubicBezTo>
                <a:cubicBezTo>
                  <a:pt x="3111160" y="2414703"/>
                  <a:pt x="2414703" y="3111160"/>
                  <a:pt x="1555580" y="3111160"/>
                </a:cubicBezTo>
                <a:cubicBezTo>
                  <a:pt x="696457" y="3111160"/>
                  <a:pt x="0" y="2414703"/>
                  <a:pt x="0" y="1555580"/>
                </a:cubicBezTo>
                <a:cubicBezTo>
                  <a:pt x="0" y="696457"/>
                  <a:pt x="696457" y="0"/>
                  <a:pt x="155558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5922786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F4D0D-E41F-4AF7-AE00-59A0EAE96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8726" y="160385"/>
            <a:ext cx="6537960" cy="977292"/>
          </a:xfrm>
        </p:spPr>
        <p:txBody>
          <a:bodyPr/>
          <a:lstStyle/>
          <a:p>
            <a:pPr algn="ctr"/>
            <a:r>
              <a:rPr lang="en-IN" dirty="0">
                <a:latin typeface="Aharoni" panose="02010803020104030203" pitchFamily="2" charset="-79"/>
                <a:cs typeface="Aharoni" panose="02010803020104030203" pitchFamily="2" charset="-79"/>
              </a:rPr>
              <a:t>Dummy variables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40C72B-54DF-47F9-9F4D-A3E185FA67D6}"/>
              </a:ext>
            </a:extLst>
          </p:cNvPr>
          <p:cNvSpPr txBox="1"/>
          <p:nvPr/>
        </p:nvSpPr>
        <p:spPr>
          <a:xfrm>
            <a:off x="451403" y="1570672"/>
            <a:ext cx="111926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Converting categorical features (sex, embark) to dummy variables using get dummies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We are using </a:t>
            </a:r>
            <a:r>
              <a:rPr lang="en-US" dirty="0" err="1">
                <a:latin typeface="Dubai" panose="020B0503030403030204" pitchFamily="34" charset="-78"/>
                <a:cs typeface="Dubai" panose="020B0503030403030204" pitchFamily="34" charset="-78"/>
              </a:rPr>
              <a:t>get_dummies</a:t>
            </a:r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 because if not used, the categorical data can't be used as inputs by the model</a:t>
            </a:r>
            <a:endParaRPr lang="en-IN" dirty="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35337B-AD7A-44AB-83C9-2A33CFF8F284}"/>
              </a:ext>
            </a:extLst>
          </p:cNvPr>
          <p:cNvSpPr txBox="1"/>
          <p:nvPr/>
        </p:nvSpPr>
        <p:spPr>
          <a:xfrm>
            <a:off x="69011" y="3256003"/>
            <a:ext cx="682406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spc="-150" dirty="0">
                <a:latin typeface="Courier New" panose="02070309020205020404" pitchFamily="49" charset="0"/>
                <a:cs typeface="Courier New" panose="02070309020205020404" pitchFamily="49" charset="0"/>
              </a:rPr>
              <a:t>sex = </a:t>
            </a:r>
            <a:r>
              <a:rPr lang="en-IN" sz="1400" b="1" spc="-1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pd.get_dummies</a:t>
            </a:r>
            <a:r>
              <a:rPr lang="en-IN" sz="1400" b="1" spc="-150" dirty="0">
                <a:latin typeface="Courier New" panose="02070309020205020404" pitchFamily="49" charset="0"/>
                <a:cs typeface="Courier New" panose="02070309020205020404" pitchFamily="49" charset="0"/>
              </a:rPr>
              <a:t>(titanic_train['Sex'],</a:t>
            </a:r>
            <a:r>
              <a:rPr lang="en-IN" sz="1400" b="1" spc="-1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drop_first</a:t>
            </a:r>
            <a:r>
              <a:rPr lang="en-IN" sz="1400" b="1" spc="-150" dirty="0">
                <a:latin typeface="Courier New" panose="02070309020205020404" pitchFamily="49" charset="0"/>
                <a:cs typeface="Courier New" panose="02070309020205020404" pitchFamily="49" charset="0"/>
              </a:rPr>
              <a:t>=True)</a:t>
            </a:r>
          </a:p>
          <a:p>
            <a:endParaRPr lang="en-IN" sz="1400" b="1" spc="-1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N" sz="1400" b="1" spc="-150" dirty="0">
                <a:latin typeface="Courier New" panose="02070309020205020404" pitchFamily="49" charset="0"/>
                <a:cs typeface="Courier New" panose="02070309020205020404" pitchFamily="49" charset="0"/>
              </a:rPr>
              <a:t>embark = </a:t>
            </a:r>
            <a:r>
              <a:rPr lang="en-IN" sz="1400" b="1" spc="-1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pd.get_dummies</a:t>
            </a:r>
            <a:r>
              <a:rPr lang="en-IN" sz="1400" b="1" spc="-150" dirty="0">
                <a:latin typeface="Courier New" panose="02070309020205020404" pitchFamily="49" charset="0"/>
                <a:cs typeface="Courier New" panose="02070309020205020404" pitchFamily="49" charset="0"/>
              </a:rPr>
              <a:t>(titanic_train['Embarked'],</a:t>
            </a:r>
            <a:r>
              <a:rPr lang="en-IN" sz="1400" b="1" spc="-1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drop_first</a:t>
            </a:r>
            <a:r>
              <a:rPr lang="en-IN" sz="1400" b="1" spc="-150" dirty="0">
                <a:latin typeface="Courier New" panose="02070309020205020404" pitchFamily="49" charset="0"/>
                <a:cs typeface="Courier New" panose="02070309020205020404" pitchFamily="49" charset="0"/>
              </a:rPr>
              <a:t>=True)</a:t>
            </a:r>
          </a:p>
          <a:p>
            <a:endParaRPr lang="en-IN" sz="1400" b="1" spc="-1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N" sz="1400" b="1" spc="-150" dirty="0">
                <a:latin typeface="Courier New" panose="02070309020205020404" pitchFamily="49" charset="0"/>
                <a:cs typeface="Courier New" panose="02070309020205020404" pitchFamily="49" charset="0"/>
              </a:rPr>
              <a:t>titanic_train.drop(['</a:t>
            </a:r>
            <a:r>
              <a:rPr lang="en-IN" sz="1400" b="1" spc="-1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Sex','Embarked','Name','Ticket</a:t>
            </a:r>
            <a:r>
              <a:rPr lang="en-IN" sz="1400" b="1" spc="-150" dirty="0">
                <a:latin typeface="Courier New" panose="02070309020205020404" pitchFamily="49" charset="0"/>
                <a:cs typeface="Courier New" panose="02070309020205020404" pitchFamily="49" charset="0"/>
              </a:rPr>
              <a:t>'],axis=1,inplace=True)</a:t>
            </a:r>
          </a:p>
          <a:p>
            <a:endParaRPr lang="en-IN" sz="1400" b="1" spc="-1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N" sz="1400" b="1" spc="-150" dirty="0">
                <a:latin typeface="Courier New" panose="02070309020205020404" pitchFamily="49" charset="0"/>
                <a:cs typeface="Courier New" panose="02070309020205020404" pitchFamily="49" charset="0"/>
              </a:rPr>
              <a:t>titanic_train=</a:t>
            </a:r>
            <a:r>
              <a:rPr lang="en-IN" sz="1400" b="1" spc="-1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pd.concat</a:t>
            </a:r>
            <a:r>
              <a:rPr lang="en-IN" sz="1400" b="1" spc="-150" dirty="0">
                <a:latin typeface="Courier New" panose="02070309020205020404" pitchFamily="49" charset="0"/>
                <a:cs typeface="Courier New" panose="02070309020205020404" pitchFamily="49" charset="0"/>
              </a:rPr>
              <a:t>([</a:t>
            </a:r>
            <a:r>
              <a:rPr lang="en-IN" sz="1400" b="1" spc="-1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titanic_train,sex,embark</a:t>
            </a:r>
            <a:r>
              <a:rPr lang="en-IN" sz="1400" b="1" spc="-150" dirty="0">
                <a:latin typeface="Courier New" panose="02070309020205020404" pitchFamily="49" charset="0"/>
                <a:cs typeface="Courier New" panose="02070309020205020404" pitchFamily="49" charset="0"/>
              </a:rPr>
              <a:t>],axis=1)</a:t>
            </a:r>
          </a:p>
          <a:p>
            <a:endParaRPr lang="en-IN" sz="1400" b="1" spc="-1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N" sz="1400" b="1" spc="-150" dirty="0">
                <a:latin typeface="Courier New" panose="02070309020205020404" pitchFamily="49" charset="0"/>
                <a:cs typeface="Courier New" panose="02070309020205020404" pitchFamily="49" charset="0"/>
              </a:rPr>
              <a:t>titanic_train</a:t>
            </a:r>
          </a:p>
        </p:txBody>
      </p:sp>
      <p:pic>
        <p:nvPicPr>
          <p:cNvPr id="9" name="Picture 8" descr="Table&#10;conversion to dummy variable&#10;&#10;Description automatically generated">
            <a:extLst>
              <a:ext uri="{FF2B5EF4-FFF2-40B4-BE49-F238E27FC236}">
                <a16:creationId xmlns:a16="http://schemas.microsoft.com/office/drawing/2014/main" id="{9FF889CA-234A-46BE-A9E6-3C2033BD06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4068" y="2649998"/>
            <a:ext cx="5232067" cy="337142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9730529"/>
      </p:ext>
    </p:extLst>
  </p:cSld>
  <p:clrMapOvr>
    <a:masterClrMapping/>
  </p:clrMapOvr>
  <p:transition spd="med">
    <p:rand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6A2AA-2278-4E6F-A1C1-D254465DA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187" y="0"/>
            <a:ext cx="10659110" cy="1325563"/>
          </a:xfrm>
        </p:spPr>
        <p:txBody>
          <a:bodyPr/>
          <a:lstStyle/>
          <a:p>
            <a:r>
              <a:rPr lang="en-GB" dirty="0">
                <a:latin typeface="Aharoni" panose="02010803020104030203" pitchFamily="2" charset="-79"/>
                <a:cs typeface="Aharoni" panose="02010803020104030203" pitchFamily="2" charset="-79"/>
              </a:rPr>
              <a:t>Logistic Regression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03DFD-C8CD-444D-83DE-80FA78EC6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651" y="1272968"/>
            <a:ext cx="10659110" cy="2358186"/>
          </a:xfrm>
        </p:spPr>
        <p:txBody>
          <a:bodyPr/>
          <a:lstStyle/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In the Logistic Regression model, we have an X variable and a Y variable. The Y variable is Survived (binary).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And the X variable is everything apart from Survived, hence: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The X array can be obtained by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b="1" spc="-15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titanic_train.drop</a:t>
            </a:r>
            <a:r>
              <a:rPr lang="en-US" b="1" spc="-15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('</a:t>
            </a:r>
            <a:r>
              <a:rPr lang="en-US" b="1" spc="-15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Survived',axis</a:t>
            </a:r>
            <a:r>
              <a:rPr lang="en-US" b="1" spc="-15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=1)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  <a:sym typeface="Wingdings" panose="05000000000000000000" pitchFamily="2" charset="2"/>
              </a:rPr>
              <a:t>And, the Y variable is Survived, is obtained by </a:t>
            </a:r>
            <a:r>
              <a:rPr lang="en-US" spc="-150" dirty="0">
                <a:latin typeface="Dubai" panose="020B0503030403030204" pitchFamily="34" charset="-78"/>
                <a:cs typeface="Dubai" panose="020B0503030403030204" pitchFamily="34" charset="-78"/>
                <a:sym typeface="Wingdings" panose="05000000000000000000" pitchFamily="2" charset="2"/>
              </a:rPr>
              <a:t> </a:t>
            </a:r>
            <a:r>
              <a:rPr lang="en-US" b="1" spc="-15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titanic_train</a:t>
            </a:r>
            <a:r>
              <a:rPr lang="en-US" b="1" spc="-15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['Survived’]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  <a:sym typeface="Wingdings" panose="05000000000000000000" pitchFamily="2" charset="2"/>
              </a:rPr>
              <a:t>Building a logistic regression model with a 70 : 30 train : test split: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EDD8A9A-899F-45B7-970B-5E2B6F242070}"/>
              </a:ext>
            </a:extLst>
          </p:cNvPr>
          <p:cNvSpPr txBox="1">
            <a:spLocks/>
          </p:cNvSpPr>
          <p:nvPr/>
        </p:nvSpPr>
        <p:spPr>
          <a:xfrm>
            <a:off x="552651" y="5209712"/>
            <a:ext cx="10659110" cy="9150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>
                <a:latin typeface="Dubai" panose="020B0503030403030204" pitchFamily="34" charset="-78"/>
                <a:cs typeface="Dubai" panose="020B0503030403030204" pitchFamily="34" charset="-78"/>
                <a:sym typeface="Wingdings" panose="05000000000000000000" pitchFamily="2" charset="2"/>
              </a:rPr>
              <a:t>Fitting</a:t>
            </a:r>
            <a:r>
              <a:rPr lang="fr-FR" dirty="0">
                <a:latin typeface="Dubai" panose="020B0503030403030204" pitchFamily="34" charset="-78"/>
                <a:cs typeface="Dubai" panose="020B0503030403030204" pitchFamily="34" charset="-78"/>
                <a:sym typeface="Wingdings" panose="05000000000000000000" pitchFamily="2" charset="2"/>
              </a:rPr>
              <a:t> the model  </a:t>
            </a:r>
            <a:r>
              <a:rPr lang="fr-FR" b="1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logreg.fit</a:t>
            </a:r>
            <a:r>
              <a:rPr lang="fr-FR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</a:t>
            </a:r>
            <a:r>
              <a:rPr lang="fr-FR" b="1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X_train</a:t>
            </a:r>
            <a:r>
              <a:rPr lang="fr-FR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, </a:t>
            </a:r>
            <a:r>
              <a:rPr lang="fr-FR" b="1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y_train</a:t>
            </a:r>
            <a:r>
              <a:rPr lang="fr-FR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)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  <a:sym typeface="Wingdings" panose="05000000000000000000" pitchFamily="2" charset="2"/>
              </a:rPr>
              <a:t>Predicted values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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yhat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=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logreg.predict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X_test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)</a:t>
            </a: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D596111C-1E75-492A-7F10-DF8ECA38AC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319"/>
          <a:stretch/>
        </p:blipFill>
        <p:spPr>
          <a:xfrm>
            <a:off x="552651" y="3701276"/>
            <a:ext cx="11164267" cy="117596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31831897"/>
      </p:ext>
    </p:extLst>
  </p:cSld>
  <p:clrMapOvr>
    <a:masterClrMapping/>
  </p:clrMapOvr>
  <p:transition spd="med">
    <p:rand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17D23-7E68-4008-BB07-AD5768D2B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just"/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Prediction and evaluation of the model</a:t>
            </a:r>
            <a:endParaRPr lang="en-IN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581065-7368-4CB9-8B58-E743BF4F58FE}"/>
              </a:ext>
            </a:extLst>
          </p:cNvPr>
          <p:cNvSpPr txBox="1"/>
          <p:nvPr/>
        </p:nvSpPr>
        <p:spPr>
          <a:xfrm>
            <a:off x="1191513" y="1887954"/>
            <a:ext cx="3662589" cy="92333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dirty="0"/>
              <a:t> </a:t>
            </a:r>
            <a:r>
              <a:rPr lang="en-IN" b="1" u="sng" dirty="0">
                <a:latin typeface="Dubai" panose="020B0503030403030204" pitchFamily="34" charset="-78"/>
                <a:cs typeface="Dubai" panose="020B0503030403030204" pitchFamily="34" charset="-78"/>
              </a:rPr>
              <a:t>array of coefficients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logreg.coef</a:t>
            </a:r>
            <a:endParaRPr lang="en-IN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82E8D6-2156-4697-BFF6-BCC7AFD33F06}"/>
              </a:ext>
            </a:extLst>
          </p:cNvPr>
          <p:cNvSpPr txBox="1"/>
          <p:nvPr/>
        </p:nvSpPr>
        <p:spPr>
          <a:xfrm>
            <a:off x="103517" y="4046717"/>
            <a:ext cx="4750585" cy="147732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b="1" u="sng" dirty="0">
                <a:latin typeface="Dubai" panose="020B0503030403030204" pitchFamily="34" charset="-78"/>
                <a:cs typeface="Dubai" panose="020B0503030403030204" pitchFamily="34" charset="-78"/>
              </a:rPr>
              <a:t>predicted values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predictions =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logreg.predict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X_test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predictions</a:t>
            </a:r>
          </a:p>
          <a:p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X_test</a:t>
            </a:r>
            <a:endParaRPr lang="en-IN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D1D22FC-5BA8-4C3C-8A82-356D4AE5B28C}"/>
              </a:ext>
            </a:extLst>
          </p:cNvPr>
          <p:cNvCxnSpPr/>
          <p:nvPr/>
        </p:nvCxnSpPr>
        <p:spPr>
          <a:xfrm>
            <a:off x="4854102" y="2315184"/>
            <a:ext cx="4085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3AF823D-0F3E-4CF2-9C93-8647B931BF4B}"/>
              </a:ext>
            </a:extLst>
          </p:cNvPr>
          <p:cNvCxnSpPr>
            <a:cxnSpLocks/>
          </p:cNvCxnSpPr>
          <p:nvPr/>
        </p:nvCxnSpPr>
        <p:spPr>
          <a:xfrm>
            <a:off x="4854102" y="4811949"/>
            <a:ext cx="107202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B6E74BCC-D6F5-4734-AADA-05455FD4B5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2516" y="1556650"/>
            <a:ext cx="6244166" cy="8925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DF1A8E-A194-44C5-848A-10FCB8C14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8496" y="2787927"/>
            <a:ext cx="5705475" cy="37528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58687739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06204-7561-4A01-B4E4-98429EEDC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>
                <a:latin typeface="Aharoni" panose="02010803020104030203" pitchFamily="2" charset="-79"/>
                <a:cs typeface="Aharoni" panose="02010803020104030203" pitchFamily="2" charset="-79"/>
              </a:rPr>
              <a:t>Confusion Matrix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147A0C-B91A-4ED4-9CEE-CF299A80708D}"/>
              </a:ext>
            </a:extLst>
          </p:cNvPr>
          <p:cNvSpPr txBox="1"/>
          <p:nvPr/>
        </p:nvSpPr>
        <p:spPr>
          <a:xfrm>
            <a:off x="74378" y="1790761"/>
            <a:ext cx="962355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u="sng" dirty="0">
                <a:latin typeface="Dubai" panose="020B0503030403030204" pitchFamily="34" charset="-78"/>
                <a:cs typeface="Dubai" panose="020B0503030403030204" pitchFamily="34" charset="-78"/>
              </a:rPr>
              <a:t>Confusion Matrix</a:t>
            </a:r>
          </a:p>
          <a:p>
            <a:r>
              <a:rPr lang="en-IN" sz="2400" b="1" spc="-1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confusion_matrix</a:t>
            </a:r>
            <a:r>
              <a:rPr lang="en-IN" sz="2400" b="1" spc="-15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IN" sz="2400" b="1" spc="-1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confusion_matrix</a:t>
            </a:r>
            <a:r>
              <a:rPr lang="en-IN" sz="2400" b="1" spc="-15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N" sz="2400" b="1" spc="-1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y_test,yhat</a:t>
            </a:r>
            <a:r>
              <a:rPr lang="en-IN" sz="2400" b="1" spc="-15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IN" sz="2400" b="1" spc="-1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confusion_matrix</a:t>
            </a:r>
            <a:endParaRPr lang="en-IN" sz="2400" b="1" spc="-15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3B4C94-523F-4A89-9845-869C7C5BA1A0}"/>
              </a:ext>
            </a:extLst>
          </p:cNvPr>
          <p:cNvSpPr txBox="1"/>
          <p:nvPr/>
        </p:nvSpPr>
        <p:spPr>
          <a:xfrm>
            <a:off x="1179478" y="4594574"/>
            <a:ext cx="613815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u="sng" dirty="0">
                <a:latin typeface="Dubai" panose="020B0503030403030204" pitchFamily="34" charset="-78"/>
                <a:cs typeface="Dubai" panose="020B0503030403030204" pitchFamily="34" charset="-78"/>
              </a:rPr>
              <a:t>Accuracy score</a:t>
            </a:r>
          </a:p>
          <a:p>
            <a:r>
              <a:rPr lang="en-IN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accuracy_score</a:t>
            </a:r>
            <a:r>
              <a:rPr lang="en-IN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N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y_test</a:t>
            </a:r>
            <a:r>
              <a:rPr lang="en-IN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N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yhat</a:t>
            </a:r>
            <a:r>
              <a:rPr lang="en-IN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3662E2F-2B68-4863-9A9A-C64FFF948E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2189" y="3425189"/>
            <a:ext cx="7621" cy="762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BCE0059-EC5E-431E-9514-46A770D55EF5}"/>
              </a:ext>
            </a:extLst>
          </p:cNvPr>
          <p:cNvSpPr txBox="1"/>
          <p:nvPr/>
        </p:nvSpPr>
        <p:spPr>
          <a:xfrm>
            <a:off x="3103124" y="5744736"/>
            <a:ext cx="5797686" cy="369332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dirty="0"/>
              <a:t>Accuracy score = 0.8014981273408239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A61AA7-C81A-431F-AD38-943679628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5528" y="2778320"/>
            <a:ext cx="7020822" cy="114446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73582556"/>
      </p:ext>
    </p:extLst>
  </p:cSld>
  <p:clrMapOvr>
    <a:masterClrMapping/>
  </p:clrMapOvr>
  <p:transition spd="med">
    <p:rand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8BA87C9-28A7-4663-8355-2239316AB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5" y="365125"/>
            <a:ext cx="10658475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Classification report </a:t>
            </a:r>
          </a:p>
        </p:txBody>
      </p:sp>
      <p:graphicFrame>
        <p:nvGraphicFramePr>
          <p:cNvPr id="6" name="Table 55">
            <a:extLst>
              <a:ext uri="{FF2B5EF4-FFF2-40B4-BE49-F238E27FC236}">
                <a16:creationId xmlns:a16="http://schemas.microsoft.com/office/drawing/2014/main" id="{4F1D2E9E-88F3-41D8-A3A5-A3EED7B5FB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6495249"/>
              </p:ext>
            </p:extLst>
          </p:nvPr>
        </p:nvGraphicFramePr>
        <p:xfrm>
          <a:off x="1872079" y="2928523"/>
          <a:ext cx="8991315" cy="2735544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1798263">
                  <a:extLst>
                    <a:ext uri="{9D8B030D-6E8A-4147-A177-3AD203B41FA5}">
                      <a16:colId xmlns:a16="http://schemas.microsoft.com/office/drawing/2014/main" val="4102427398"/>
                    </a:ext>
                  </a:extLst>
                </a:gridCol>
                <a:gridCol w="1798263">
                  <a:extLst>
                    <a:ext uri="{9D8B030D-6E8A-4147-A177-3AD203B41FA5}">
                      <a16:colId xmlns:a16="http://schemas.microsoft.com/office/drawing/2014/main" val="2983423301"/>
                    </a:ext>
                  </a:extLst>
                </a:gridCol>
                <a:gridCol w="1798263">
                  <a:extLst>
                    <a:ext uri="{9D8B030D-6E8A-4147-A177-3AD203B41FA5}">
                      <a16:colId xmlns:a16="http://schemas.microsoft.com/office/drawing/2014/main" val="1134159872"/>
                    </a:ext>
                  </a:extLst>
                </a:gridCol>
                <a:gridCol w="1798263">
                  <a:extLst>
                    <a:ext uri="{9D8B030D-6E8A-4147-A177-3AD203B41FA5}">
                      <a16:colId xmlns:a16="http://schemas.microsoft.com/office/drawing/2014/main" val="3066085771"/>
                    </a:ext>
                  </a:extLst>
                </a:gridCol>
                <a:gridCol w="1798263">
                  <a:extLst>
                    <a:ext uri="{9D8B030D-6E8A-4147-A177-3AD203B41FA5}">
                      <a16:colId xmlns:a16="http://schemas.microsoft.com/office/drawing/2014/main" val="1934880410"/>
                    </a:ext>
                  </a:extLst>
                </a:gridCol>
              </a:tblGrid>
              <a:tr h="455924"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Recall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F1-score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Support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4133433"/>
                  </a:ext>
                </a:extLst>
              </a:tr>
              <a:tr h="455924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174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1737184"/>
                  </a:ext>
                </a:extLst>
              </a:tr>
              <a:tr h="455924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0.74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93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7037985"/>
                  </a:ext>
                </a:extLst>
              </a:tr>
              <a:tr h="455924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0.80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267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7592594"/>
                  </a:ext>
                </a:extLst>
              </a:tr>
              <a:tr h="455924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macro </a:t>
                      </a:r>
                      <a:r>
                        <a:rPr lang="en-IN" dirty="0" err="1"/>
                        <a:t>avg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0.78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0.77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0.78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267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3708593"/>
                  </a:ext>
                </a:extLst>
              </a:tr>
              <a:tr h="455924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Weighted </a:t>
                      </a:r>
                      <a:r>
                        <a:rPr lang="en-IN" dirty="0" err="1"/>
                        <a:t>avg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0.80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0.80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0.80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267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7319747"/>
                  </a:ext>
                </a:extLst>
              </a:tr>
            </a:tbl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D97CDB6-4513-391C-1ACB-F7B3E8EC946F}"/>
              </a:ext>
            </a:extLst>
          </p:cNvPr>
          <p:cNvSpPr txBox="1">
            <a:spLocks/>
          </p:cNvSpPr>
          <p:nvPr/>
        </p:nvSpPr>
        <p:spPr>
          <a:xfrm>
            <a:off x="777875" y="1939263"/>
            <a:ext cx="11130411" cy="5106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sz="24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classification_report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y_test,yhat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411284182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F8DCE-EB72-4CD1-AB5D-96ABA0CC4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4342" y="0"/>
            <a:ext cx="8883316" cy="1325563"/>
          </a:xfrm>
        </p:spPr>
        <p:txBody>
          <a:bodyPr/>
          <a:lstStyle/>
          <a:p>
            <a:pPr algn="ctr"/>
            <a:r>
              <a:rPr lang="en-GB" dirty="0">
                <a:latin typeface="Aharoni" panose="02010803020104030203" pitchFamily="2" charset="-79"/>
                <a:cs typeface="Aharoni" panose="02010803020104030203" pitchFamily="2" charset="-79"/>
              </a:rPr>
              <a:t>Understanding the Training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E1B70-BF74-405E-BE7C-85AE8B4B41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87116"/>
            <a:ext cx="12192000" cy="5670884"/>
          </a:xfrm>
        </p:spPr>
        <p:txBody>
          <a:bodyPr>
            <a:normAutofit/>
          </a:bodyPr>
          <a:lstStyle/>
          <a:p>
            <a:r>
              <a:rPr lang="en-GB" dirty="0"/>
              <a:t>PassengerId – The unique identification number given to each passenger</a:t>
            </a:r>
          </a:p>
          <a:p>
            <a:r>
              <a:rPr lang="en-GB" dirty="0"/>
              <a:t>Survived – In this column, 1 indicates that the passenger survived, and 0 indicates otherwise</a:t>
            </a:r>
          </a:p>
          <a:p>
            <a:r>
              <a:rPr lang="en-GB" dirty="0"/>
              <a:t>Name, Sex, Age – The names, ages, and the sex of passengers aboard</a:t>
            </a:r>
          </a:p>
          <a:p>
            <a:r>
              <a:rPr lang="en-GB" dirty="0"/>
              <a:t>SibSp – The number of siblings or spouse(s) present aboard</a:t>
            </a:r>
          </a:p>
          <a:p>
            <a:r>
              <a:rPr lang="en-GB" dirty="0"/>
              <a:t>Parch – The number of parents or children present aboard</a:t>
            </a:r>
          </a:p>
          <a:p>
            <a:r>
              <a:rPr lang="en-GB" dirty="0"/>
              <a:t>Ticket – The ticket number of each passenger</a:t>
            </a:r>
          </a:p>
          <a:p>
            <a:r>
              <a:rPr lang="en-GB" dirty="0"/>
              <a:t>Fare – The price that each passenger had to pay for their ticket</a:t>
            </a:r>
          </a:p>
          <a:p>
            <a:r>
              <a:rPr lang="en-GB" dirty="0"/>
              <a:t>Cabin – The cabin code of a passenger</a:t>
            </a:r>
          </a:p>
          <a:p>
            <a:r>
              <a:rPr lang="en-GB" dirty="0"/>
              <a:t>Embarked – The Titanic picked up passengers from 3 destinations – C for Cherbourg, S for Southampton, and Q for Queenstown</a:t>
            </a:r>
          </a:p>
        </p:txBody>
      </p:sp>
    </p:spTree>
    <p:extLst>
      <p:ext uri="{BB962C8B-B14F-4D97-AF65-F5344CB8AC3E}">
        <p14:creationId xmlns:p14="http://schemas.microsoft.com/office/powerpoint/2010/main" val="3901968284"/>
      </p:ext>
    </p:extLst>
  </p:cSld>
  <p:clrMapOvr>
    <a:masterClrMapping/>
  </p:clrMapOvr>
  <p:transition spd="med">
    <p:random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" name="Rectangle 105">
            <a:extLst>
              <a:ext uri="{FF2B5EF4-FFF2-40B4-BE49-F238E27FC236}">
                <a16:creationId xmlns:a16="http://schemas.microsoft.com/office/drawing/2014/main" id="{99B5B3C5-A599-465B-B2B9-866E8B208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25C84982-7DD0-43B1-8A2D-BFA4DF1B4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10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 useBgFill="1">
        <p:nvSpPr>
          <p:cNvPr id="127" name="Rectangle 126">
            <a:extLst>
              <a:ext uri="{FF2B5EF4-FFF2-40B4-BE49-F238E27FC236}">
                <a16:creationId xmlns:a16="http://schemas.microsoft.com/office/drawing/2014/main" id="{55D20674-CF0C-4687-81B6-A613F871A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Content Placeholder 4" descr="Close up photo of colorful graph data">
            <a:extLst>
              <a:ext uri="{FF2B5EF4-FFF2-40B4-BE49-F238E27FC236}">
                <a16:creationId xmlns:a16="http://schemas.microsoft.com/office/drawing/2014/main" id="{37D06EF0-7EA2-5C29-165F-D134A540A76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6" b="801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9" name="Oval 128">
            <a:extLst>
              <a:ext uri="{FF2B5EF4-FFF2-40B4-BE49-F238E27FC236}">
                <a16:creationId xmlns:a16="http://schemas.microsoft.com/office/drawing/2014/main" id="{C2BD3211-5B9B-40DA-8BD0-C3426AE78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9872" y="0"/>
            <a:ext cx="113367" cy="113367"/>
          </a:xfrm>
          <a:prstGeom prst="ellipse">
            <a:avLst/>
          </a:prstGeom>
          <a:solidFill>
            <a:srgbClr val="F39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AD8121B6-45E6-447F-87B8-58EDD064E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8414" y="63468"/>
            <a:ext cx="56114" cy="56114"/>
          </a:xfrm>
          <a:prstGeom prst="ellipse">
            <a:avLst/>
          </a:prstGeom>
          <a:solidFill>
            <a:srgbClr val="F39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FC95B8E3-CBB0-4A5C-B65B-59C12D44B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2370" y="655738"/>
            <a:ext cx="466441" cy="46644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0EA710C0-F536-4B31-8D0F-28E2F0893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9769" y="579797"/>
            <a:ext cx="113367" cy="11336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11EB61F8-34CD-4251-9B31-59AB92843F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0824" y="374048"/>
            <a:ext cx="230878" cy="230878"/>
          </a:xfrm>
          <a:prstGeom prst="ellipse">
            <a:avLst/>
          </a:prstGeom>
          <a:solidFill>
            <a:schemeClr val="accent2">
              <a:lumMod val="60000"/>
              <a:lumOff val="40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033FA5DB-69DC-4137-9264-5F838B990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95468" y="971670"/>
            <a:ext cx="113367" cy="11336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5E98D956-6B7A-4A94-B508-F7A30E6421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334" y="512240"/>
            <a:ext cx="703889" cy="703889"/>
          </a:xfrm>
          <a:prstGeom prst="ellipse">
            <a:avLst/>
          </a:prstGeom>
          <a:solidFill>
            <a:schemeClr val="accent3">
              <a:lumMod val="40000"/>
              <a:lumOff val="60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D6A3D2FC-6F98-4157-94A8-7D7FBD56E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41428" y="815149"/>
            <a:ext cx="113367" cy="11336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17AE16AB-F0AB-4AC3-BD8F-336B5D98C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67435" y="1096664"/>
            <a:ext cx="405140" cy="405140"/>
          </a:xfrm>
          <a:prstGeom prst="ellipse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6C819BFF-25C5-425C-8CD1-789F7A30D2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524" y="1840754"/>
            <a:ext cx="12188952" cy="501724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529C69-738C-F1CD-ADBA-9D2C651DD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88205"/>
            <a:ext cx="10103196" cy="1420191"/>
          </a:xfrm>
          <a:solidFill>
            <a:schemeClr val="dk1">
              <a:alpha val="50000"/>
            </a:schemeClr>
          </a:solidFill>
          <a:ln>
            <a:noFill/>
          </a:ln>
          <a:effectLst>
            <a:softEdge rad="317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Feature Engineering  </a:t>
            </a:r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20BE49C6-06E3-4324-91A8-F25B7DA1D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66319" y="1989824"/>
            <a:ext cx="226735" cy="226735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578ABC8A-B58F-4AAE-8F6F-A07EB9D6D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30" y="2808040"/>
            <a:ext cx="226735" cy="226735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509896"/>
      </p:ext>
    </p:extLst>
  </p:cSld>
  <p:clrMapOvr>
    <a:masterClrMapping/>
  </p:clrMapOvr>
  <p:transition spd="med">
    <p:random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9" name="Rectangle 71">
            <a:extLst>
              <a:ext uri="{FF2B5EF4-FFF2-40B4-BE49-F238E27FC236}">
                <a16:creationId xmlns:a16="http://schemas.microsoft.com/office/drawing/2014/main" id="{42AFA708-0E93-46D4-99C8-39B42770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73">
            <a:extLst>
              <a:ext uri="{FF2B5EF4-FFF2-40B4-BE49-F238E27FC236}">
                <a16:creationId xmlns:a16="http://schemas.microsoft.com/office/drawing/2014/main" id="{7D1AE0C2-E826-40A9-976E-9077F4438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D5D545-2CA7-E85E-0404-92A4D61F2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924" y="435790"/>
            <a:ext cx="6677715" cy="829887"/>
          </a:xfrm>
        </p:spPr>
        <p:txBody>
          <a:bodyPr anchor="b">
            <a:normAutofit/>
          </a:bodyPr>
          <a:lstStyle/>
          <a:p>
            <a:r>
              <a:rPr lang="en-IN" sz="44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Title as a feature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595DD-BDE7-E29F-5E05-AD45902B6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923" y="1701466"/>
            <a:ext cx="11647585" cy="274796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Extracting title from the data;</a:t>
            </a:r>
          </a:p>
          <a:p>
            <a:pPr marL="0" indent="0">
              <a:buNone/>
            </a:pP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titanic_train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['Title'] = 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titanic_train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['Name'].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str.extract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(' ([A-Za-z]+)\.')</a:t>
            </a:r>
            <a:r>
              <a:rPr lang="en-I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grpSp>
        <p:nvGrpSpPr>
          <p:cNvPr id="71" name="decorative circles">
            <a:extLst>
              <a:ext uri="{FF2B5EF4-FFF2-40B4-BE49-F238E27FC236}">
                <a16:creationId xmlns:a16="http://schemas.microsoft.com/office/drawing/2014/main" id="{A1E6C3A1-63EF-4249-BAB0-BC1FF217A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93625" y="927887"/>
            <a:ext cx="3205279" cy="2727847"/>
            <a:chOff x="7893625" y="927887"/>
            <a:chExt cx="3205279" cy="2727847"/>
          </a:xfrm>
        </p:grpSpPr>
        <p:sp>
          <p:nvSpPr>
            <p:cNvPr id="73" name="Oval 76">
              <a:extLst>
                <a:ext uri="{FF2B5EF4-FFF2-40B4-BE49-F238E27FC236}">
                  <a16:creationId xmlns:a16="http://schemas.microsoft.com/office/drawing/2014/main" id="{B7D4ED74-40F3-42DD-959A-84AAAAD06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93625" y="3428999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7">
              <a:extLst>
                <a:ext uri="{FF2B5EF4-FFF2-40B4-BE49-F238E27FC236}">
                  <a16:creationId xmlns:a16="http://schemas.microsoft.com/office/drawing/2014/main" id="{A1A54AA4-6CFD-4ECA-A5D7-9A0AB9B048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5295" y="2842228"/>
              <a:ext cx="466441" cy="466441"/>
            </a:xfrm>
            <a:prstGeom prst="ellipse">
              <a:avLst/>
            </a:prstGeom>
            <a:solidFill>
              <a:schemeClr val="tx2">
                <a:lumMod val="50000"/>
                <a:lumOff val="50000"/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78">
              <a:extLst>
                <a:ext uri="{FF2B5EF4-FFF2-40B4-BE49-F238E27FC236}">
                  <a16:creationId xmlns:a16="http://schemas.microsoft.com/office/drawing/2014/main" id="{F656D395-7C8D-433D-A682-9B17302B7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35619" y="296208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79">
              <a:extLst>
                <a:ext uri="{FF2B5EF4-FFF2-40B4-BE49-F238E27FC236}">
                  <a16:creationId xmlns:a16="http://schemas.microsoft.com/office/drawing/2014/main" id="{C1326582-6401-4AD7-A44B-3FFB41079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04744" y="927887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0" hidden="1">
              <a:extLst>
                <a:ext uri="{FF2B5EF4-FFF2-40B4-BE49-F238E27FC236}">
                  <a16:creationId xmlns:a16="http://schemas.microsoft.com/office/drawing/2014/main" id="{9E7D4459-BBDF-467E-9824-EC886C1289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7963" y="1870595"/>
              <a:ext cx="346588" cy="3465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53230E99-BEE6-4927-8980-78D40F2E0A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7963" y="2560850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5" name="Picture 24" descr="Person working on a table">
            <a:extLst>
              <a:ext uri="{FF2B5EF4-FFF2-40B4-BE49-F238E27FC236}">
                <a16:creationId xmlns:a16="http://schemas.microsoft.com/office/drawing/2014/main" id="{9BB1CA68-5D51-7117-0635-C7F931C6AE7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01" r="12906" b="-2"/>
          <a:stretch/>
        </p:blipFill>
        <p:spPr>
          <a:xfrm>
            <a:off x="8120360" y="2848923"/>
            <a:ext cx="4071640" cy="4009077"/>
          </a:xfrm>
          <a:custGeom>
            <a:avLst/>
            <a:gdLst/>
            <a:ahLst/>
            <a:cxnLst/>
            <a:rect l="l" t="t" r="r" b="b"/>
            <a:pathLst>
              <a:path w="4012858" h="3951198">
                <a:moveTo>
                  <a:pt x="2361523" y="0"/>
                </a:moveTo>
                <a:cubicBezTo>
                  <a:pt x="2932125" y="0"/>
                  <a:pt x="3455460" y="202372"/>
                  <a:pt x="3863671" y="539257"/>
                </a:cubicBezTo>
                <a:lnTo>
                  <a:pt x="4012858" y="674848"/>
                </a:lnTo>
                <a:lnTo>
                  <a:pt x="4012858" y="3951198"/>
                </a:lnTo>
                <a:lnTo>
                  <a:pt x="618807" y="3951198"/>
                </a:lnTo>
                <a:lnTo>
                  <a:pt x="539257" y="3863671"/>
                </a:lnTo>
                <a:cubicBezTo>
                  <a:pt x="202372" y="3455461"/>
                  <a:pt x="0" y="2932125"/>
                  <a:pt x="0" y="2361523"/>
                </a:cubicBezTo>
                <a:cubicBezTo>
                  <a:pt x="0" y="1057290"/>
                  <a:pt x="1057290" y="0"/>
                  <a:pt x="2361523" y="0"/>
                </a:cubicBezTo>
                <a:close/>
              </a:path>
            </a:pathLst>
          </a:custGeom>
        </p:spPr>
      </p:pic>
      <p:pic>
        <p:nvPicPr>
          <p:cNvPr id="90" name="Picture 89" descr="A picture containing table&#10;&#10;Description automatically generated">
            <a:extLst>
              <a:ext uri="{FF2B5EF4-FFF2-40B4-BE49-F238E27FC236}">
                <a16:creationId xmlns:a16="http://schemas.microsoft.com/office/drawing/2014/main" id="{D15657E3-4CDB-3A78-F663-BD82586923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37"/>
          <a:stretch/>
        </p:blipFill>
        <p:spPr>
          <a:xfrm>
            <a:off x="1957442" y="2842228"/>
            <a:ext cx="2996708" cy="381639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11925443"/>
      </p:ext>
    </p:extLst>
  </p:cSld>
  <p:clrMapOvr>
    <a:masterClrMapping/>
  </p:clrMapOvr>
  <p:transition spd="med">
    <p:rand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B1419-A3E4-D4C8-929A-6BA20C3B9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985" y="174902"/>
            <a:ext cx="10659110" cy="1325563"/>
          </a:xfrm>
        </p:spPr>
        <p:txBody>
          <a:bodyPr/>
          <a:lstStyle/>
          <a:p>
            <a:r>
              <a:rPr lang="en-IN" dirty="0"/>
              <a:t>Average survival rate by title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11CCD-D179-C7BC-B0FE-78AA666123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650" y="1596153"/>
            <a:ext cx="10659110" cy="3254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600" dirty="0" err="1"/>
              <a:t>p_title</a:t>
            </a:r>
            <a:r>
              <a:rPr lang="en-IN" sz="1600" dirty="0"/>
              <a:t>=titanic_train3['Title'].unique()</a:t>
            </a:r>
          </a:p>
          <a:p>
            <a:pPr marL="0" indent="0">
              <a:buNone/>
            </a:pPr>
            <a:r>
              <a:rPr lang="en-IN" sz="1600" dirty="0" err="1"/>
              <a:t>p_title.sort</a:t>
            </a:r>
            <a:r>
              <a:rPr lang="en-IN" sz="1600" dirty="0"/>
              <a:t>()</a:t>
            </a:r>
          </a:p>
          <a:p>
            <a:pPr marL="0" indent="0">
              <a:buNone/>
            </a:pPr>
            <a:r>
              <a:rPr lang="en-IN" sz="1600" dirty="0" err="1"/>
              <a:t>title_sr</a:t>
            </a:r>
            <a:r>
              <a:rPr lang="en-IN" sz="1600" dirty="0"/>
              <a:t>=titanic_train3.groupby(['Title'])['Survived'].mean()</a:t>
            </a:r>
          </a:p>
          <a:p>
            <a:pPr marL="0" indent="0">
              <a:buNone/>
            </a:pPr>
            <a:r>
              <a:rPr lang="en-IN" sz="1600" dirty="0" err="1"/>
              <a:t>plt.figure</a:t>
            </a:r>
            <a:r>
              <a:rPr lang="en-IN" sz="1600" dirty="0"/>
              <a:t>(</a:t>
            </a:r>
            <a:r>
              <a:rPr lang="en-IN" sz="1600" dirty="0" err="1"/>
              <a:t>figsize</a:t>
            </a:r>
            <a:r>
              <a:rPr lang="en-IN" sz="1600" dirty="0"/>
              <a:t>=(15,5))</a:t>
            </a:r>
          </a:p>
          <a:p>
            <a:pPr marL="0" indent="0">
              <a:buNone/>
            </a:pPr>
            <a:r>
              <a:rPr lang="en-IN" sz="1600" dirty="0" err="1"/>
              <a:t>plt.bar</a:t>
            </a:r>
            <a:r>
              <a:rPr lang="en-IN" sz="1600" dirty="0"/>
              <a:t>(</a:t>
            </a:r>
            <a:r>
              <a:rPr lang="en-IN" sz="1600" dirty="0" err="1"/>
              <a:t>p_title,title_sr,color</a:t>
            </a:r>
            <a:r>
              <a:rPr lang="en-IN" sz="1600" dirty="0"/>
              <a:t>='red',</a:t>
            </a:r>
            <a:r>
              <a:rPr lang="en-IN" sz="1600" dirty="0" err="1"/>
              <a:t>edgecolor</a:t>
            </a:r>
            <a:r>
              <a:rPr lang="en-IN" sz="1600" dirty="0"/>
              <a:t>='k')</a:t>
            </a:r>
          </a:p>
          <a:p>
            <a:pPr marL="0" indent="0">
              <a:buNone/>
            </a:pPr>
            <a:r>
              <a:rPr lang="en-IN" sz="1600" dirty="0" err="1"/>
              <a:t>plt.title</a:t>
            </a:r>
            <a:r>
              <a:rPr lang="en-IN" sz="1600" dirty="0"/>
              <a:t>('Average Survival Rate by Title')</a:t>
            </a:r>
          </a:p>
          <a:p>
            <a:pPr marL="0" indent="0">
              <a:buNone/>
            </a:pPr>
            <a:r>
              <a:rPr lang="en-IN" sz="1600" dirty="0" err="1"/>
              <a:t>plt.xlabel</a:t>
            </a:r>
            <a:r>
              <a:rPr lang="en-IN" sz="1600" dirty="0"/>
              <a:t>('Titles')</a:t>
            </a:r>
          </a:p>
          <a:p>
            <a:pPr marL="0" indent="0">
              <a:buNone/>
            </a:pPr>
            <a:r>
              <a:rPr lang="en-IN" sz="1600" dirty="0" err="1"/>
              <a:t>plt.ylabel</a:t>
            </a:r>
            <a:r>
              <a:rPr lang="en-IN" sz="1600" dirty="0"/>
              <a:t>('Probabilities')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9F267E-3BDD-FAD6-26AB-9D6BBDC6B4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2499" y="3689431"/>
            <a:ext cx="8459501" cy="3144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1E1F6556-7D0A-7927-CBDD-533DFDC132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9412" y="533618"/>
            <a:ext cx="1653683" cy="296443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02093677"/>
      </p:ext>
    </p:extLst>
  </p:cSld>
  <p:clrMapOvr>
    <a:masterClrMapping/>
  </p:clrMapOvr>
  <p:transition spd="med">
    <p:random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F596E531-7430-4087-BC87-6EBBD9F5B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761DBE9-7FE6-4545-A3E3-3CB13BEFB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848AD1-CEF8-F624-F145-E05AB81FE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291" y="489825"/>
            <a:ext cx="7061975" cy="774469"/>
          </a:xfrm>
        </p:spPr>
        <p:txBody>
          <a:bodyPr anchor="b">
            <a:normAutofit/>
          </a:bodyPr>
          <a:lstStyle/>
          <a:p>
            <a:r>
              <a:rPr lang="en-IN" sz="4400" dirty="0"/>
              <a:t>Cabin as a feature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F097E-3426-9933-E9B2-91B37B58C8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291" y="1433096"/>
            <a:ext cx="9974581" cy="3277797"/>
          </a:xfrm>
        </p:spPr>
        <p:txBody>
          <a:bodyPr anchor="t">
            <a:normAutofit fontScale="92500" lnSpcReduction="10000"/>
          </a:bodyPr>
          <a:lstStyle/>
          <a:p>
            <a:r>
              <a:rPr lang="en-IN" sz="1600" b="1" u="sng" dirty="0"/>
              <a:t>Cabin data </a:t>
            </a:r>
          </a:p>
          <a:p>
            <a:pPr marL="0" indent="0">
              <a:buNone/>
            </a:pPr>
            <a:r>
              <a:rPr lang="en-US" sz="1500" dirty="0" err="1"/>
              <a:t>cabin_count</a:t>
            </a:r>
            <a:r>
              <a:rPr lang="en-US" sz="1500" dirty="0"/>
              <a:t>=[]</a:t>
            </a:r>
          </a:p>
          <a:p>
            <a:pPr marL="0" indent="0">
              <a:buNone/>
            </a:pPr>
            <a:r>
              <a:rPr lang="en-US" sz="1500" dirty="0"/>
              <a:t>for </a:t>
            </a:r>
            <a:r>
              <a:rPr lang="en-US" sz="1500" dirty="0" err="1"/>
              <a:t>i</a:t>
            </a:r>
            <a:r>
              <a:rPr lang="en-US" sz="1500" dirty="0"/>
              <a:t> in titanic_train2['Cabin']:</a:t>
            </a:r>
          </a:p>
          <a:p>
            <a:pPr marL="0" indent="0">
              <a:buNone/>
            </a:pPr>
            <a:r>
              <a:rPr lang="en-US" sz="1500" dirty="0"/>
              <a:t>    </a:t>
            </a:r>
            <a:r>
              <a:rPr lang="en-US" sz="1500" dirty="0" err="1"/>
              <a:t>cabin_count.append</a:t>
            </a:r>
            <a:r>
              <a:rPr lang="en-US" sz="1500" dirty="0"/>
              <a:t>(</a:t>
            </a:r>
            <a:r>
              <a:rPr lang="en-US" sz="1500" dirty="0" err="1"/>
              <a:t>i</a:t>
            </a:r>
            <a:r>
              <a:rPr lang="en-US" sz="1500" dirty="0"/>
              <a:t>[0])</a:t>
            </a:r>
          </a:p>
          <a:p>
            <a:pPr marL="0" indent="0">
              <a:buNone/>
            </a:pPr>
            <a:r>
              <a:rPr lang="en-US" sz="1500" dirty="0"/>
              <a:t>print("The number of people with a cabin in deck A = ",</a:t>
            </a:r>
            <a:r>
              <a:rPr lang="en-US" sz="1500" dirty="0" err="1"/>
              <a:t>cabin_count.count</a:t>
            </a:r>
            <a:r>
              <a:rPr lang="en-US" sz="1500" dirty="0"/>
              <a:t>('A'))</a:t>
            </a:r>
          </a:p>
          <a:p>
            <a:pPr marL="0" indent="0">
              <a:buNone/>
            </a:pPr>
            <a:r>
              <a:rPr lang="en-US" sz="1500" dirty="0"/>
              <a:t>print("The number of people with a cabin in deck B = ",</a:t>
            </a:r>
            <a:r>
              <a:rPr lang="en-US" sz="1500" dirty="0" err="1"/>
              <a:t>cabin_count.count</a:t>
            </a:r>
            <a:r>
              <a:rPr lang="en-US" sz="1500" dirty="0"/>
              <a:t>('B'))</a:t>
            </a:r>
          </a:p>
          <a:p>
            <a:pPr marL="0" indent="0">
              <a:buNone/>
            </a:pPr>
            <a:r>
              <a:rPr lang="en-US" sz="1500" dirty="0"/>
              <a:t>print("The number of people with a cabin in deck C = ",</a:t>
            </a:r>
            <a:r>
              <a:rPr lang="en-US" sz="1500" dirty="0" err="1"/>
              <a:t>cabin_count.count</a:t>
            </a:r>
            <a:r>
              <a:rPr lang="en-US" sz="1500" dirty="0"/>
              <a:t>('C'))</a:t>
            </a:r>
          </a:p>
          <a:p>
            <a:pPr marL="0" indent="0">
              <a:buNone/>
            </a:pPr>
            <a:r>
              <a:rPr lang="en-US" sz="1500" dirty="0"/>
              <a:t>print("The number of people with a cabin in deck D = ",</a:t>
            </a:r>
            <a:r>
              <a:rPr lang="en-US" sz="1500" dirty="0" err="1"/>
              <a:t>cabin_count.count</a:t>
            </a:r>
            <a:r>
              <a:rPr lang="en-US" sz="1500" dirty="0"/>
              <a:t>('D'))</a:t>
            </a:r>
          </a:p>
          <a:p>
            <a:pPr marL="0" indent="0">
              <a:buNone/>
            </a:pPr>
            <a:r>
              <a:rPr lang="en-US" sz="1500" dirty="0"/>
              <a:t>print("The number of people with a cabin in deck E = ",</a:t>
            </a:r>
            <a:r>
              <a:rPr lang="en-US" sz="1500" dirty="0" err="1"/>
              <a:t>cabin_count.count</a:t>
            </a:r>
            <a:r>
              <a:rPr lang="en-US" sz="1500" dirty="0"/>
              <a:t>('E'))</a:t>
            </a:r>
          </a:p>
          <a:p>
            <a:pPr marL="0" indent="0">
              <a:buNone/>
            </a:pPr>
            <a:r>
              <a:rPr lang="en-US" sz="1500" dirty="0"/>
              <a:t>print("The number of people with a cabin in deck F = ",</a:t>
            </a:r>
            <a:r>
              <a:rPr lang="en-US" sz="1500" dirty="0" err="1"/>
              <a:t>cabin_count.count</a:t>
            </a:r>
            <a:r>
              <a:rPr lang="en-US" sz="1500" dirty="0"/>
              <a:t>('F'))</a:t>
            </a:r>
          </a:p>
          <a:p>
            <a:pPr marL="0" indent="0">
              <a:buNone/>
            </a:pPr>
            <a:r>
              <a:rPr lang="en-US" sz="1500" dirty="0"/>
              <a:t>print("The number of people with a cabin in deck G = ",</a:t>
            </a:r>
            <a:r>
              <a:rPr lang="en-US" sz="1500" dirty="0" err="1"/>
              <a:t>cabin_count.count</a:t>
            </a:r>
            <a:r>
              <a:rPr lang="en-US" sz="1500" dirty="0"/>
              <a:t>('G'))</a:t>
            </a:r>
            <a:endParaRPr lang="en-IN" sz="1500" dirty="0"/>
          </a:p>
        </p:txBody>
      </p:sp>
      <p:grpSp>
        <p:nvGrpSpPr>
          <p:cNvPr id="36" name="decorative circles">
            <a:extLst>
              <a:ext uri="{FF2B5EF4-FFF2-40B4-BE49-F238E27FC236}">
                <a16:creationId xmlns:a16="http://schemas.microsoft.com/office/drawing/2014/main" id="{090D15CC-A235-4941-B59D-649F70CD1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37008" y="433142"/>
            <a:ext cx="1122760" cy="6178301"/>
            <a:chOff x="8437008" y="433142"/>
            <a:chExt cx="1122760" cy="6178301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787532C7-1215-4178-A923-EF573EC9B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75160" y="825175"/>
              <a:ext cx="466441" cy="466441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B0FD62D6-D98A-489D-A5FC-24518D6F9A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28229" y="433142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0617A8E1-0887-4BEB-AF88-4C490056D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437008" y="5719481"/>
              <a:ext cx="226735" cy="226735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15DF5A22-9D25-46A9-8FC0-ED95CF464E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093327" y="6145002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9CD8CCD3-5B43-4E89-B609-74BE058F7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96963" y="5817067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 descr="Pie chart and pencil percentage sign">
            <a:extLst>
              <a:ext uri="{FF2B5EF4-FFF2-40B4-BE49-F238E27FC236}">
                <a16:creationId xmlns:a16="http://schemas.microsoft.com/office/drawing/2014/main" id="{F13DF064-0753-CCF5-A247-95C68331671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78" r="30155" b="2"/>
          <a:stretch/>
        </p:blipFill>
        <p:spPr>
          <a:xfrm>
            <a:off x="8211127" y="357441"/>
            <a:ext cx="3977825" cy="5994304"/>
          </a:xfrm>
          <a:custGeom>
            <a:avLst/>
            <a:gdLst/>
            <a:ahLst/>
            <a:cxnLst/>
            <a:rect l="l" t="t" r="r" b="b"/>
            <a:pathLst>
              <a:path w="3735324" h="6254002">
                <a:moveTo>
                  <a:pt x="3127001" y="0"/>
                </a:moveTo>
                <a:cubicBezTo>
                  <a:pt x="3288907" y="0"/>
                  <a:pt x="3447939" y="12305"/>
                  <a:pt x="3603212" y="36030"/>
                </a:cubicBezTo>
                <a:lnTo>
                  <a:pt x="3735324" y="59623"/>
                </a:lnTo>
                <a:lnTo>
                  <a:pt x="3735324" y="6194380"/>
                </a:lnTo>
                <a:lnTo>
                  <a:pt x="3603212" y="6217972"/>
                </a:lnTo>
                <a:cubicBezTo>
                  <a:pt x="3447939" y="6241698"/>
                  <a:pt x="3288907" y="6254002"/>
                  <a:pt x="3127001" y="6254002"/>
                </a:cubicBezTo>
                <a:cubicBezTo>
                  <a:pt x="1400006" y="6254002"/>
                  <a:pt x="0" y="4853996"/>
                  <a:pt x="0" y="3127001"/>
                </a:cubicBezTo>
                <a:cubicBezTo>
                  <a:pt x="0" y="1400006"/>
                  <a:pt x="1400006" y="0"/>
                  <a:pt x="3127001" y="0"/>
                </a:cubicBezTo>
                <a:close/>
              </a:path>
            </a:pathLst>
          </a:custGeom>
        </p:spPr>
      </p:pic>
      <p:pic>
        <p:nvPicPr>
          <p:cNvPr id="42" name="Picture 41" descr="Text&#10;&#10;Description automatically generated">
            <a:extLst>
              <a:ext uri="{FF2B5EF4-FFF2-40B4-BE49-F238E27FC236}">
                <a16:creationId xmlns:a16="http://schemas.microsoft.com/office/drawing/2014/main" id="{BDB3F4D7-0E01-969A-F2B7-9A9B6E131E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8564" y="4941289"/>
            <a:ext cx="5700718" cy="17515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78111577"/>
      </p:ext>
    </p:extLst>
  </p:cSld>
  <p:clrMapOvr>
    <a:masterClrMapping/>
  </p:clrMapOvr>
  <p:transition spd="med">
    <p:random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8427DF8B-AF40-4916-BF81-7B4B1D6A0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9" name="Rectangle 72">
            <a:extLst>
              <a:ext uri="{FF2B5EF4-FFF2-40B4-BE49-F238E27FC236}">
                <a16:creationId xmlns:a16="http://schemas.microsoft.com/office/drawing/2014/main" id="{6AE0E191-47BD-46BD-846E-E994713F2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2F6C69-EA4A-96BE-24C6-720D65D38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3970" y="856630"/>
            <a:ext cx="4606280" cy="960672"/>
          </a:xfrm>
        </p:spPr>
        <p:txBody>
          <a:bodyPr anchor="b">
            <a:normAutofit/>
          </a:bodyPr>
          <a:lstStyle/>
          <a:p>
            <a:r>
              <a:rPr lang="en-IN" sz="4400" dirty="0"/>
              <a:t>Ticket as a feature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59091-B0B9-6B6B-2F5E-BFF85F8CA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3428999"/>
            <a:ext cx="4606280" cy="274796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IN" sz="1300"/>
              <a:t>titanic_train3['Ticket_Len'] = titanic_train3['Ticket'].apply(lambda x: len(x))</a:t>
            </a:r>
          </a:p>
          <a:p>
            <a:pPr marL="0" indent="0">
              <a:buNone/>
            </a:pPr>
            <a:r>
              <a:rPr lang="en-US" sz="1300"/>
              <a:t>titanic_train3.groupby(['Ticket_Len'])['Survived'].mean()</a:t>
            </a:r>
            <a:endParaRPr lang="en-IN" sz="1300"/>
          </a:p>
          <a:p>
            <a:pPr marL="0" indent="0">
              <a:buNone/>
            </a:pPr>
            <a:r>
              <a:rPr lang="en-IN" sz="1300"/>
              <a:t>abc=titanic_train3['Ticket_Len'].unique()</a:t>
            </a:r>
          </a:p>
          <a:p>
            <a:pPr marL="0" indent="0">
              <a:buNone/>
            </a:pPr>
            <a:r>
              <a:rPr lang="en-IN" sz="1300"/>
              <a:t>xyz=titanic_train3.groupby(['Ticket_Len'])['Survived'].mean()</a:t>
            </a:r>
          </a:p>
          <a:p>
            <a:pPr marL="0" indent="0">
              <a:buNone/>
            </a:pPr>
            <a:r>
              <a:rPr lang="en-IN" sz="1300"/>
              <a:t>plt.bar(abc,xyz,edgecolor='k',color='gold')</a:t>
            </a:r>
          </a:p>
          <a:p>
            <a:pPr marL="0" indent="0">
              <a:buNone/>
            </a:pPr>
            <a:r>
              <a:rPr lang="en-IN" sz="1300"/>
              <a:t>plt.xlabel('Length of Ticket')</a:t>
            </a:r>
          </a:p>
          <a:p>
            <a:pPr marL="0" indent="0">
              <a:buNone/>
            </a:pPr>
            <a:r>
              <a:rPr lang="en-IN" sz="1300"/>
              <a:t>plt.ylabel('Chance of survival')</a:t>
            </a:r>
          </a:p>
          <a:p>
            <a:pPr marL="0" indent="0">
              <a:buNone/>
            </a:pPr>
            <a:r>
              <a:rPr lang="en-IN" sz="1300"/>
              <a:t>plt.title('Survivability of Passengers based on length of ticket')</a:t>
            </a:r>
          </a:p>
        </p:txBody>
      </p:sp>
      <p:sp>
        <p:nvSpPr>
          <p:cNvPr id="1030" name="Oval 1">
            <a:extLst>
              <a:ext uri="{FF2B5EF4-FFF2-40B4-BE49-F238E27FC236}">
                <a16:creationId xmlns:a16="http://schemas.microsoft.com/office/drawing/2014/main" id="{D60DC0FE-B192-4898-9A42-DD3CA10611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75068" y="1214970"/>
            <a:ext cx="5716933" cy="5643030"/>
          </a:xfrm>
          <a:custGeom>
            <a:avLst/>
            <a:gdLst>
              <a:gd name="connsiteX0" fmla="*/ 3371933 w 5716933"/>
              <a:gd name="connsiteY0" fmla="*/ 0 h 5643030"/>
              <a:gd name="connsiteX1" fmla="*/ 5516795 w 5716933"/>
              <a:gd name="connsiteY1" fmla="*/ 769986 h 5643030"/>
              <a:gd name="connsiteX2" fmla="*/ 5716933 w 5716933"/>
              <a:gd name="connsiteY2" fmla="*/ 951883 h 5643030"/>
              <a:gd name="connsiteX3" fmla="*/ 5716933 w 5716933"/>
              <a:gd name="connsiteY3" fmla="*/ 5643030 h 5643030"/>
              <a:gd name="connsiteX4" fmla="*/ 884716 w 5716933"/>
              <a:gd name="connsiteY4" fmla="*/ 5643030 h 5643030"/>
              <a:gd name="connsiteX5" fmla="*/ 769986 w 5716933"/>
              <a:gd name="connsiteY5" fmla="*/ 5516796 h 5643030"/>
              <a:gd name="connsiteX6" fmla="*/ 0 w 5716933"/>
              <a:gd name="connsiteY6" fmla="*/ 3371933 h 5643030"/>
              <a:gd name="connsiteX7" fmla="*/ 3371933 w 5716933"/>
              <a:gd name="connsiteY7" fmla="*/ 0 h 5643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6933" h="5643030">
                <a:moveTo>
                  <a:pt x="3371933" y="0"/>
                </a:moveTo>
                <a:cubicBezTo>
                  <a:pt x="4186675" y="0"/>
                  <a:pt x="4933927" y="288960"/>
                  <a:pt x="5516795" y="769986"/>
                </a:cubicBezTo>
                <a:lnTo>
                  <a:pt x="5716933" y="951883"/>
                </a:lnTo>
                <a:lnTo>
                  <a:pt x="5716933" y="5643030"/>
                </a:lnTo>
                <a:lnTo>
                  <a:pt x="884716" y="5643030"/>
                </a:lnTo>
                <a:lnTo>
                  <a:pt x="769986" y="5516796"/>
                </a:lnTo>
                <a:cubicBezTo>
                  <a:pt x="288960" y="4933927"/>
                  <a:pt x="0" y="4186675"/>
                  <a:pt x="0" y="3371933"/>
                </a:cubicBezTo>
                <a:cubicBezTo>
                  <a:pt x="0" y="1509666"/>
                  <a:pt x="1509666" y="0"/>
                  <a:pt x="3371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031" name="decorative circles">
            <a:extLst>
              <a:ext uri="{FF2B5EF4-FFF2-40B4-BE49-F238E27FC236}">
                <a16:creationId xmlns:a16="http://schemas.microsoft.com/office/drawing/2014/main" id="{47154ABD-A760-4C29-A394-422706C2C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08627" y="289695"/>
            <a:ext cx="5228154" cy="5966848"/>
            <a:chOff x="6008627" y="289695"/>
            <a:chExt cx="5228154" cy="5966848"/>
          </a:xfrm>
        </p:grpSpPr>
        <p:sp>
          <p:nvSpPr>
            <p:cNvPr id="1032" name="Oval 77">
              <a:extLst>
                <a:ext uri="{FF2B5EF4-FFF2-40B4-BE49-F238E27FC236}">
                  <a16:creationId xmlns:a16="http://schemas.microsoft.com/office/drawing/2014/main" id="{87E907A3-04C3-40DF-AF5B-74DFD98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43605" y="289695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3" name="Oval 78">
              <a:extLst>
                <a:ext uri="{FF2B5EF4-FFF2-40B4-BE49-F238E27FC236}">
                  <a16:creationId xmlns:a16="http://schemas.microsoft.com/office/drawing/2014/main" id="{6C341F19-78FA-4078-B1AD-5E1646DD0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03560" y="387281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4" name="Oval 79">
              <a:extLst>
                <a:ext uri="{FF2B5EF4-FFF2-40B4-BE49-F238E27FC236}">
                  <a16:creationId xmlns:a16="http://schemas.microsoft.com/office/drawing/2014/main" id="{D6E0C6E1-CEDB-4511-B675-C5C48112E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08627" y="5790102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863F213-E875-41B8-A148-A90BCD837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70340" y="674287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26FF8E98-A1E7-49FB-95C2-4518E16B5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08627" y="5407667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331C09-FE1F-7FF6-8E38-F158AA02FB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275007" y="2744208"/>
            <a:ext cx="4583581" cy="3279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picture containing table&#10;&#10;Description automatically generated">
            <a:extLst>
              <a:ext uri="{FF2B5EF4-FFF2-40B4-BE49-F238E27FC236}">
                <a16:creationId xmlns:a16="http://schemas.microsoft.com/office/drawing/2014/main" id="{6C086A44-C39F-539C-3C4D-86827C7E32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481" y="3428999"/>
            <a:ext cx="1219306" cy="266723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FC053A-884B-D7D7-77FD-939BA5AD88F1}"/>
              </a:ext>
            </a:extLst>
          </p:cNvPr>
          <p:cNvSpPr txBox="1"/>
          <p:nvPr/>
        </p:nvSpPr>
        <p:spPr>
          <a:xfrm>
            <a:off x="777240" y="2772260"/>
            <a:ext cx="3943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u="sng" dirty="0"/>
              <a:t>Survival rate by ticket length </a:t>
            </a:r>
          </a:p>
        </p:txBody>
      </p:sp>
      <p:pic>
        <p:nvPicPr>
          <p:cNvPr id="16" name="Picture 15" descr="A person's hand removing a ticket from a machine">
            <a:extLst>
              <a:ext uri="{FF2B5EF4-FFF2-40B4-BE49-F238E27FC236}">
                <a16:creationId xmlns:a16="http://schemas.microsoft.com/office/drawing/2014/main" id="{94BAB146-8DF8-837F-3A9D-94A6A7B82751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113"/>
          <a:stretch/>
        </p:blipFill>
        <p:spPr>
          <a:xfrm flipH="1">
            <a:off x="0" y="0"/>
            <a:ext cx="2727916" cy="2464411"/>
          </a:xfrm>
          <a:custGeom>
            <a:avLst/>
            <a:gdLst/>
            <a:ahLst/>
            <a:cxnLst/>
            <a:rect l="l" t="t" r="r" b="b"/>
            <a:pathLst>
              <a:path w="2727916" h="2464421">
                <a:moveTo>
                  <a:pt x="312799" y="0"/>
                </a:moveTo>
                <a:lnTo>
                  <a:pt x="2727916" y="0"/>
                </a:lnTo>
                <a:lnTo>
                  <a:pt x="2727916" y="1899759"/>
                </a:lnTo>
                <a:lnTo>
                  <a:pt x="2724089" y="1904877"/>
                </a:lnTo>
                <a:cubicBezTo>
                  <a:pt x="2442070" y="2246605"/>
                  <a:pt x="2015273" y="2464421"/>
                  <a:pt x="1537601" y="2464421"/>
                </a:cubicBezTo>
                <a:cubicBezTo>
                  <a:pt x="688407" y="2464421"/>
                  <a:pt x="0" y="1776014"/>
                  <a:pt x="0" y="926820"/>
                </a:cubicBezTo>
                <a:cubicBezTo>
                  <a:pt x="0" y="608372"/>
                  <a:pt x="96807" y="312535"/>
                  <a:pt x="262598" y="6713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96782117"/>
      </p:ext>
    </p:extLst>
  </p:cSld>
  <p:clrMapOvr>
    <a:masterClrMapping/>
  </p:clrMapOvr>
  <p:transition spd="med">
    <p:random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8427DF8B-AF40-4916-BF81-7B4B1D6A0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6AE0E191-47BD-46BD-846E-E994713F2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8E6C9-7BB8-29DF-5AB3-6F32F729938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856572" y="2746405"/>
            <a:ext cx="6287371" cy="2747963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IN" sz="1400"/>
              <a:t>titanic_train3['ticket_letter'] = titanic_train3['Ticket'].apply(lambda x: str(x)[0])</a:t>
            </a:r>
          </a:p>
          <a:p>
            <a:pPr marL="0" indent="0">
              <a:buNone/>
            </a:pPr>
            <a:r>
              <a:rPr lang="en-US" sz="1400"/>
              <a:t>titanic_train3.groupby(['ticket_letter'])['Survived'].mean()</a:t>
            </a:r>
            <a:endParaRPr lang="en-IN" sz="1400"/>
          </a:p>
          <a:p>
            <a:pPr marL="0" indent="0">
              <a:buNone/>
            </a:pPr>
            <a:r>
              <a:rPr lang="en-US" sz="1400"/>
              <a:t>titanic_train3.groupby(['ticket_letter'])['Survived'].mean()</a:t>
            </a:r>
            <a:endParaRPr lang="en-IN" sz="1400"/>
          </a:p>
          <a:p>
            <a:pPr marL="0" indent="0">
              <a:buNone/>
            </a:pPr>
            <a:r>
              <a:rPr lang="en-IN" sz="1400"/>
              <a:t>a=titanic_train3['ticket_letter'].unique()</a:t>
            </a:r>
          </a:p>
          <a:p>
            <a:pPr marL="0" indent="0">
              <a:buNone/>
            </a:pPr>
            <a:r>
              <a:rPr lang="en-IN" sz="1400"/>
              <a:t>b=titanic_train3.groupby(['ticket_letter'])['Survived'].mean()</a:t>
            </a:r>
          </a:p>
          <a:p>
            <a:pPr marL="0" indent="0">
              <a:buNone/>
            </a:pPr>
            <a:r>
              <a:rPr lang="en-IN" sz="1400"/>
              <a:t>plt.bar(a,b,color='orange',edgecolor='k')</a:t>
            </a:r>
          </a:p>
          <a:p>
            <a:pPr marL="0" indent="0">
              <a:buNone/>
            </a:pPr>
            <a:r>
              <a:rPr lang="en-IN" sz="1400"/>
              <a:t>plt.xlabel('First character of Ticket')</a:t>
            </a:r>
          </a:p>
          <a:p>
            <a:pPr marL="0" indent="0">
              <a:buNone/>
            </a:pPr>
            <a:r>
              <a:rPr lang="en-IN" sz="1400"/>
              <a:t>plt.ylabel('Chance of survival')</a:t>
            </a:r>
          </a:p>
          <a:p>
            <a:pPr marL="0" indent="0">
              <a:buNone/>
            </a:pPr>
            <a:r>
              <a:rPr lang="en-IN" sz="1400"/>
              <a:t>plt.title('Survivability of Passengers based on length of ticket')</a:t>
            </a:r>
            <a:endParaRPr lang="en-IN" sz="1400" dirty="0"/>
          </a:p>
        </p:txBody>
      </p:sp>
      <p:sp>
        <p:nvSpPr>
          <p:cNvPr id="75" name="Oval 1">
            <a:extLst>
              <a:ext uri="{FF2B5EF4-FFF2-40B4-BE49-F238E27FC236}">
                <a16:creationId xmlns:a16="http://schemas.microsoft.com/office/drawing/2014/main" id="{D60DC0FE-B192-4898-9A42-DD3CA10611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75068" y="1214970"/>
            <a:ext cx="5716933" cy="5643030"/>
          </a:xfrm>
          <a:custGeom>
            <a:avLst/>
            <a:gdLst>
              <a:gd name="connsiteX0" fmla="*/ 3371933 w 5716933"/>
              <a:gd name="connsiteY0" fmla="*/ 0 h 5643030"/>
              <a:gd name="connsiteX1" fmla="*/ 5516795 w 5716933"/>
              <a:gd name="connsiteY1" fmla="*/ 769986 h 5643030"/>
              <a:gd name="connsiteX2" fmla="*/ 5716933 w 5716933"/>
              <a:gd name="connsiteY2" fmla="*/ 951883 h 5643030"/>
              <a:gd name="connsiteX3" fmla="*/ 5716933 w 5716933"/>
              <a:gd name="connsiteY3" fmla="*/ 5643030 h 5643030"/>
              <a:gd name="connsiteX4" fmla="*/ 884716 w 5716933"/>
              <a:gd name="connsiteY4" fmla="*/ 5643030 h 5643030"/>
              <a:gd name="connsiteX5" fmla="*/ 769986 w 5716933"/>
              <a:gd name="connsiteY5" fmla="*/ 5516796 h 5643030"/>
              <a:gd name="connsiteX6" fmla="*/ 0 w 5716933"/>
              <a:gd name="connsiteY6" fmla="*/ 3371933 h 5643030"/>
              <a:gd name="connsiteX7" fmla="*/ 3371933 w 5716933"/>
              <a:gd name="connsiteY7" fmla="*/ 0 h 5643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6933" h="5643030">
                <a:moveTo>
                  <a:pt x="3371933" y="0"/>
                </a:moveTo>
                <a:cubicBezTo>
                  <a:pt x="4186675" y="0"/>
                  <a:pt x="4933927" y="288960"/>
                  <a:pt x="5516795" y="769986"/>
                </a:cubicBezTo>
                <a:lnTo>
                  <a:pt x="5716933" y="951883"/>
                </a:lnTo>
                <a:lnTo>
                  <a:pt x="5716933" y="5643030"/>
                </a:lnTo>
                <a:lnTo>
                  <a:pt x="884716" y="5643030"/>
                </a:lnTo>
                <a:lnTo>
                  <a:pt x="769986" y="5516796"/>
                </a:lnTo>
                <a:cubicBezTo>
                  <a:pt x="288960" y="4933927"/>
                  <a:pt x="0" y="4186675"/>
                  <a:pt x="0" y="3371933"/>
                </a:cubicBezTo>
                <a:cubicBezTo>
                  <a:pt x="0" y="1509666"/>
                  <a:pt x="1509666" y="0"/>
                  <a:pt x="3371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77" name="decorative circles">
            <a:extLst>
              <a:ext uri="{FF2B5EF4-FFF2-40B4-BE49-F238E27FC236}">
                <a16:creationId xmlns:a16="http://schemas.microsoft.com/office/drawing/2014/main" id="{47154ABD-A760-4C29-A394-422706C2C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08627" y="289695"/>
            <a:ext cx="5228154" cy="5966848"/>
            <a:chOff x="6008627" y="289695"/>
            <a:chExt cx="5228154" cy="5966848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87E907A3-04C3-40DF-AF5B-74DFD98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43605" y="289695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6C341F19-78FA-4078-B1AD-5E1646DD0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03560" y="387281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6E0C6E1-CEDB-4511-B675-C5C48112E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08627" y="5790102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863F213-E875-41B8-A148-A90BCD837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70340" y="674287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26FF8E98-A1E7-49FB-95C2-4518E16B5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08627" y="5407667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50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E0B4B798-4634-5870-2A78-CC6481CC6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377737" y="2746405"/>
            <a:ext cx="4362753" cy="3121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D7328DD2-54A3-B90F-ED55-6FB019F7B2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5844" y="3078323"/>
            <a:ext cx="1104996" cy="2834886"/>
          </a:xfrm>
          <a:prstGeom prst="roundRect">
            <a:avLst>
              <a:gd name="adj" fmla="val 16667"/>
            </a:avLst>
          </a:prstGeom>
          <a:ln>
            <a:solidFill>
              <a:schemeClr val="tx1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4018D6-3FF9-76D4-B8C9-C56993FF9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619" y="145352"/>
            <a:ext cx="9071915" cy="1550324"/>
          </a:xfrm>
        </p:spPr>
        <p:txBody>
          <a:bodyPr anchor="b">
            <a:normAutofit/>
          </a:bodyPr>
          <a:lstStyle/>
          <a:p>
            <a:r>
              <a:rPr lang="en-IN" sz="4400" dirty="0"/>
              <a:t>Survival rate based on ticket letter </a:t>
            </a:r>
          </a:p>
        </p:txBody>
      </p:sp>
    </p:spTree>
    <p:extLst>
      <p:ext uri="{BB962C8B-B14F-4D97-AF65-F5344CB8AC3E}">
        <p14:creationId xmlns:p14="http://schemas.microsoft.com/office/powerpoint/2010/main" val="3563181818"/>
      </p:ext>
    </p:extLst>
  </p:cSld>
  <p:clrMapOvr>
    <a:masterClrMapping/>
  </p:clrMapOvr>
  <p:transition spd="med">
    <p:random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56A7A34-555C-43A8-BCDA-F674D7F5FB25}"/>
              </a:ext>
            </a:extLst>
          </p:cNvPr>
          <p:cNvSpPr txBox="1">
            <a:spLocks/>
          </p:cNvSpPr>
          <p:nvPr/>
        </p:nvSpPr>
        <p:spPr>
          <a:xfrm>
            <a:off x="4081079" y="148190"/>
            <a:ext cx="4029842" cy="9747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>
                <a:latin typeface="Aharoni" panose="02010803020104030203" pitchFamily="2" charset="-79"/>
                <a:cs typeface="Aharoni" panose="02010803020104030203" pitchFamily="2" charset="-79"/>
              </a:rPr>
              <a:t>Conclusion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36FF07-80B0-40B5-9A74-90DDF8FDAA64}"/>
              </a:ext>
            </a:extLst>
          </p:cNvPr>
          <p:cNvSpPr txBox="1"/>
          <p:nvPr/>
        </p:nvSpPr>
        <p:spPr>
          <a:xfrm>
            <a:off x="513598" y="1328770"/>
            <a:ext cx="1116480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>
                <a:latin typeface="Dubai" panose="020B0503030403030204" pitchFamily="34" charset="-78"/>
                <a:cs typeface="Dubai" panose="020B0503030403030204" pitchFamily="34" charset="-78"/>
              </a:rPr>
              <a:t>Data in the real world is not always neatly arranged, it is important to clean the data and then work on it for getting the best results.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b="1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>
                <a:latin typeface="Dubai" panose="020B0503030403030204" pitchFamily="34" charset="-78"/>
                <a:cs typeface="Dubai" panose="020B0503030403030204" pitchFamily="34" charset="-78"/>
              </a:rPr>
              <a:t>It is also vital to get your way around missing data, and still continue to build a model, as we have done.</a:t>
            </a:r>
          </a:p>
          <a:p>
            <a:endParaRPr lang="en-GB" sz="2400" b="1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>
                <a:latin typeface="Dubai" panose="020B0503030403030204" pitchFamily="34" charset="-78"/>
                <a:cs typeface="Dubai" panose="020B0503030403030204" pitchFamily="34" charset="-78"/>
              </a:rPr>
              <a:t>Visualisation of the data in hand is equally important, as just a bunch of numbers on a screen would not give a good idea about the data. Here, by visualising the data we found out how the survival rate of a passenger depended upon his/her sex, passenger class, deck,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b="1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>
                <a:latin typeface="Dubai" panose="020B0503030403030204" pitchFamily="34" charset="-78"/>
                <a:cs typeface="Dubai" panose="020B0503030403030204" pitchFamily="34" charset="-78"/>
              </a:rPr>
              <a:t>Once the data is cleansed, building a model and validating it is the next step. We have also seen how some factors may affect the rate of survival.</a:t>
            </a:r>
          </a:p>
        </p:txBody>
      </p:sp>
    </p:spTree>
    <p:extLst>
      <p:ext uri="{BB962C8B-B14F-4D97-AF65-F5344CB8AC3E}">
        <p14:creationId xmlns:p14="http://schemas.microsoft.com/office/powerpoint/2010/main" val="2426406425"/>
      </p:ext>
    </p:extLst>
  </p:cSld>
  <p:clrMapOvr>
    <a:masterClrMapping/>
  </p:clrMapOvr>
  <p:transition spd="med">
    <p:random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B3941-B6B5-4C6B-A30F-C05BBF330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haroni" panose="02010803020104030203" pitchFamily="2" charset="-79"/>
                <a:cs typeface="Aharoni" panose="02010803020104030203" pitchFamily="2" charset="-79"/>
              </a:rPr>
              <a:t>Contributions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27EE3-A169-4497-AC02-24C74CBA3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Dubai" panose="020B0503030403030204" pitchFamily="34" charset="-78"/>
                <a:cs typeface="Dubai" panose="020B0503030403030204" pitchFamily="34" charset="-78"/>
              </a:rPr>
              <a:t>Anosh Pesuna – PPT, EDA</a:t>
            </a:r>
          </a:p>
          <a:p>
            <a:r>
              <a:rPr lang="en-GB" dirty="0">
                <a:latin typeface="Dubai" panose="020B0503030403030204" pitchFamily="34" charset="-78"/>
                <a:cs typeface="Dubai" panose="020B0503030403030204" pitchFamily="34" charset="-78"/>
              </a:rPr>
              <a:t>Devika S Nair – PPT, feature engineering, data cleaning</a:t>
            </a:r>
          </a:p>
          <a:p>
            <a:r>
              <a:rPr lang="en-GB" dirty="0">
                <a:latin typeface="Dubai" panose="020B0503030403030204" pitchFamily="34" charset="-78"/>
                <a:cs typeface="Dubai" panose="020B0503030403030204" pitchFamily="34" charset="-78"/>
              </a:rPr>
              <a:t>Kylie/Minh Thai – Feature Engineering</a:t>
            </a:r>
          </a:p>
          <a:p>
            <a:r>
              <a:rPr lang="en-GB" dirty="0">
                <a:latin typeface="Dubai" panose="020B0503030403030204" pitchFamily="34" charset="-78"/>
                <a:cs typeface="Dubai" panose="020B0503030403030204" pitchFamily="34" charset="-78"/>
              </a:rPr>
              <a:t>Mrudav Mehta – Model building, feature engineering, EDA, PPT</a:t>
            </a:r>
          </a:p>
          <a:p>
            <a:r>
              <a:rPr lang="en-GB" dirty="0">
                <a:latin typeface="Dubai" panose="020B0503030403030204" pitchFamily="34" charset="-78"/>
                <a:cs typeface="Dubai" panose="020B0503030403030204" pitchFamily="34" charset="-78"/>
              </a:rPr>
              <a:t>Nilay Srivastava – Validating the model, data cleaning</a:t>
            </a:r>
          </a:p>
          <a:p>
            <a:r>
              <a:rPr lang="en-GB" dirty="0">
                <a:latin typeface="Dubai" panose="020B0503030403030204" pitchFamily="34" charset="-78"/>
                <a:cs typeface="Dubai" panose="020B0503030403030204" pitchFamily="34" charset="-78"/>
              </a:rPr>
              <a:t>Prakriti Bhatia – Interpretations of the model, </a:t>
            </a:r>
          </a:p>
          <a:p>
            <a:r>
              <a:rPr lang="en-GB" dirty="0">
                <a:latin typeface="Dubai" panose="020B0503030403030204" pitchFamily="34" charset="-78"/>
                <a:cs typeface="Dubai" panose="020B0503030403030204" pitchFamily="34" charset="-78"/>
              </a:rPr>
              <a:t>Thao Chu – EDA, PPT</a:t>
            </a:r>
          </a:p>
        </p:txBody>
      </p:sp>
    </p:spTree>
    <p:extLst>
      <p:ext uri="{BB962C8B-B14F-4D97-AF65-F5344CB8AC3E}">
        <p14:creationId xmlns:p14="http://schemas.microsoft.com/office/powerpoint/2010/main" val="3459505114"/>
      </p:ext>
    </p:extLst>
  </p:cSld>
  <p:clrMapOvr>
    <a:masterClrMapping/>
  </p:clrMapOvr>
  <p:transition spd="med">
    <p:random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99B5B3C5-A599-465B-B2B9-866E8B208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5C84982-7DD0-43B1-8A2D-BFA4DF1B4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65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 useBgFill="1">
        <p:nvSpPr>
          <p:cNvPr id="82" name="Rectangle 81">
            <a:extLst>
              <a:ext uri="{FF2B5EF4-FFF2-40B4-BE49-F238E27FC236}">
                <a16:creationId xmlns:a16="http://schemas.microsoft.com/office/drawing/2014/main" id="{D6A5485D-4AF6-47BA-8BB1-44D0639B9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Sailboat on still lake">
            <a:extLst>
              <a:ext uri="{FF2B5EF4-FFF2-40B4-BE49-F238E27FC236}">
                <a16:creationId xmlns:a16="http://schemas.microsoft.com/office/drawing/2014/main" id="{8A9403F3-3677-4C5D-D9FA-A8AED28DA4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84" name="Freeform: Shape 83">
            <a:extLst>
              <a:ext uri="{FF2B5EF4-FFF2-40B4-BE49-F238E27FC236}">
                <a16:creationId xmlns:a16="http://schemas.microsoft.com/office/drawing/2014/main" id="{B4D9B8D0-D739-450E-A52E-487123AE2A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732852" cy="6619825"/>
          </a:xfrm>
          <a:custGeom>
            <a:avLst/>
            <a:gdLst>
              <a:gd name="connsiteX0" fmla="*/ 0 w 6732852"/>
              <a:gd name="connsiteY0" fmla="*/ 0 h 6619825"/>
              <a:gd name="connsiteX1" fmla="*/ 5666394 w 6732852"/>
              <a:gd name="connsiteY1" fmla="*/ 0 h 6619825"/>
              <a:gd name="connsiteX2" fmla="*/ 5834775 w 6732852"/>
              <a:gd name="connsiteY2" fmla="*/ 185267 h 6619825"/>
              <a:gd name="connsiteX3" fmla="*/ 6732852 w 6732852"/>
              <a:gd name="connsiteY3" fmla="*/ 2686944 h 6619825"/>
              <a:gd name="connsiteX4" fmla="*/ 2799971 w 6732852"/>
              <a:gd name="connsiteY4" fmla="*/ 6619825 h 6619825"/>
              <a:gd name="connsiteX5" fmla="*/ 19002 w 6732852"/>
              <a:gd name="connsiteY5" fmla="*/ 5467909 h 6619825"/>
              <a:gd name="connsiteX6" fmla="*/ 0 w 6732852"/>
              <a:gd name="connsiteY6" fmla="*/ 5447003 h 661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32852" h="6619825">
                <a:moveTo>
                  <a:pt x="0" y="0"/>
                </a:moveTo>
                <a:lnTo>
                  <a:pt x="5666394" y="0"/>
                </a:lnTo>
                <a:lnTo>
                  <a:pt x="5834775" y="185267"/>
                </a:lnTo>
                <a:cubicBezTo>
                  <a:pt x="6395821" y="865098"/>
                  <a:pt x="6732852" y="1736663"/>
                  <a:pt x="6732852" y="2686944"/>
                </a:cubicBezTo>
                <a:cubicBezTo>
                  <a:pt x="6732852" y="4859015"/>
                  <a:pt x="4972042" y="6619825"/>
                  <a:pt x="2799971" y="6619825"/>
                </a:cubicBezTo>
                <a:cubicBezTo>
                  <a:pt x="1713937" y="6619825"/>
                  <a:pt x="730713" y="6179620"/>
                  <a:pt x="19002" y="5467909"/>
                </a:cubicBezTo>
                <a:lnTo>
                  <a:pt x="0" y="5447003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EB91B6-ACF7-438A-AB54-CC79A33DB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9511" y="662273"/>
            <a:ext cx="4956295" cy="30253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707428217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D8C20A-3239-4D69-8795-4FB2518680EA}"/>
              </a:ext>
            </a:extLst>
          </p:cNvPr>
          <p:cNvSpPr txBox="1"/>
          <p:nvPr/>
        </p:nvSpPr>
        <p:spPr>
          <a:xfrm>
            <a:off x="1752503" y="2321004"/>
            <a:ext cx="8686993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The Code</a:t>
            </a:r>
          </a:p>
        </p:txBody>
      </p:sp>
    </p:spTree>
    <p:extLst>
      <p:ext uri="{BB962C8B-B14F-4D97-AF65-F5344CB8AC3E}">
        <p14:creationId xmlns:p14="http://schemas.microsoft.com/office/powerpoint/2010/main" val="3238525813"/>
      </p:ext>
    </p:extLst>
  </p:cSld>
  <p:clrMapOvr>
    <a:masterClrMapping/>
  </p:clrMapOvr>
  <p:transition spd="med"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1B234-8231-4C88-B275-22814287B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65" y="267419"/>
            <a:ext cx="10515600" cy="1325563"/>
          </a:xfrm>
        </p:spPr>
        <p:txBody>
          <a:bodyPr/>
          <a:lstStyle/>
          <a:p>
            <a:r>
              <a:rPr lang="en-GB" dirty="0">
                <a:latin typeface="Aharoni" panose="02010803020104030203" pitchFamily="2" charset="-79"/>
                <a:cs typeface="Aharoni" panose="02010803020104030203" pitchFamily="2" charset="-79"/>
              </a:rPr>
              <a:t>Importing all important libraries</a:t>
            </a:r>
          </a:p>
        </p:txBody>
      </p:sp>
      <p:pic>
        <p:nvPicPr>
          <p:cNvPr id="4" name="Picture 3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C0E6CF8F-6DC2-40F3-995B-9CC3559E06C5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5" t="1316" r="34698" b="-1317"/>
          <a:stretch/>
        </p:blipFill>
        <p:spPr bwMode="auto">
          <a:xfrm>
            <a:off x="7056408" y="1923691"/>
            <a:ext cx="5066580" cy="4934309"/>
          </a:xfrm>
          <a:custGeom>
            <a:avLst/>
            <a:gdLst/>
            <a:ahLst/>
            <a:cxnLst/>
            <a:rect l="l" t="t" r="r" b="b"/>
            <a:pathLst>
              <a:path w="5716932" h="5643030">
                <a:moveTo>
                  <a:pt x="3371933" y="0"/>
                </a:moveTo>
                <a:cubicBezTo>
                  <a:pt x="4186675" y="0"/>
                  <a:pt x="4933927" y="288960"/>
                  <a:pt x="5516795" y="769986"/>
                </a:cubicBezTo>
                <a:lnTo>
                  <a:pt x="5716932" y="951882"/>
                </a:lnTo>
                <a:lnTo>
                  <a:pt x="5716932" y="5643030"/>
                </a:lnTo>
                <a:lnTo>
                  <a:pt x="884716" y="5643030"/>
                </a:lnTo>
                <a:lnTo>
                  <a:pt x="769986" y="5516796"/>
                </a:lnTo>
                <a:cubicBezTo>
                  <a:pt x="288960" y="4933927"/>
                  <a:pt x="0" y="4186675"/>
                  <a:pt x="0" y="3371933"/>
                </a:cubicBezTo>
                <a:cubicBezTo>
                  <a:pt x="0" y="1509666"/>
                  <a:pt x="1509666" y="0"/>
                  <a:pt x="337193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7A217D2-CD86-4F78-B504-899A6F79C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265" y="1750846"/>
            <a:ext cx="6598735" cy="4839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420026"/>
      </p:ext>
    </p:extLst>
  </p:cSld>
  <p:clrMapOvr>
    <a:masterClrMapping/>
  </p:clrMapOvr>
  <p:transition spd="med"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6906711-0AFB-47DD-A4B6-4E94B38B8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A91F649-894C-41F6-A21D-3D1AC558E9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877832"/>
          </a:xfrm>
          <a:custGeom>
            <a:avLst/>
            <a:gdLst>
              <a:gd name="connsiteX0" fmla="*/ 6789701 w 12192000"/>
              <a:gd name="connsiteY0" fmla="*/ 2809623 h 2877832"/>
              <a:gd name="connsiteX1" fmla="*/ 6788702 w 12192000"/>
              <a:gd name="connsiteY1" fmla="*/ 2809701 h 2877832"/>
              <a:gd name="connsiteX2" fmla="*/ 6788476 w 12192000"/>
              <a:gd name="connsiteY2" fmla="*/ 2810235 h 2877832"/>
              <a:gd name="connsiteX3" fmla="*/ 0 w 12192000"/>
              <a:gd name="connsiteY3" fmla="*/ 0 h 2877832"/>
              <a:gd name="connsiteX4" fmla="*/ 12192000 w 12192000"/>
              <a:gd name="connsiteY4" fmla="*/ 0 h 2877832"/>
              <a:gd name="connsiteX5" fmla="*/ 12192000 w 12192000"/>
              <a:gd name="connsiteY5" fmla="*/ 1915388 h 2877832"/>
              <a:gd name="connsiteX6" fmla="*/ 12061096 w 12192000"/>
              <a:gd name="connsiteY6" fmla="*/ 1954428 h 2877832"/>
              <a:gd name="connsiteX7" fmla="*/ 11676800 w 12192000"/>
              <a:gd name="connsiteY7" fmla="*/ 2058003 h 2877832"/>
              <a:gd name="connsiteX8" fmla="*/ 10425355 w 12192000"/>
              <a:gd name="connsiteY8" fmla="*/ 2341542 h 2877832"/>
              <a:gd name="connsiteX9" fmla="*/ 9424022 w 12192000"/>
              <a:gd name="connsiteY9" fmla="*/ 2516704 h 2877832"/>
              <a:gd name="connsiteX10" fmla="*/ 8458419 w 12192000"/>
              <a:gd name="connsiteY10" fmla="*/ 2650405 h 2877832"/>
              <a:gd name="connsiteX11" fmla="*/ 7715970 w 12192000"/>
              <a:gd name="connsiteY11" fmla="*/ 2730352 h 2877832"/>
              <a:gd name="connsiteX12" fmla="*/ 6951716 w 12192000"/>
              <a:gd name="connsiteY12" fmla="*/ 2796132 h 2877832"/>
              <a:gd name="connsiteX13" fmla="*/ 6936303 w 12192000"/>
              <a:gd name="connsiteY13" fmla="*/ 2798203 h 2877832"/>
              <a:gd name="connsiteX14" fmla="*/ 6790448 w 12192000"/>
              <a:gd name="connsiteY14" fmla="*/ 2809564 h 2877832"/>
              <a:gd name="connsiteX15" fmla="*/ 6799941 w 12192000"/>
              <a:gd name="connsiteY15" fmla="*/ 2811384 h 2877832"/>
              <a:gd name="connsiteX16" fmla="*/ 6835432 w 12192000"/>
              <a:gd name="connsiteY16" fmla="*/ 2809677 h 2877832"/>
              <a:gd name="connsiteX17" fmla="*/ 6884003 w 12192000"/>
              <a:gd name="connsiteY17" fmla="*/ 2806699 h 2877832"/>
              <a:gd name="connsiteX18" fmla="*/ 7578771 w 12192000"/>
              <a:gd name="connsiteY18" fmla="*/ 2774172 h 2877832"/>
              <a:gd name="connsiteX19" fmla="*/ 8623845 w 12192000"/>
              <a:gd name="connsiteY19" fmla="*/ 2687275 h 2877832"/>
              <a:gd name="connsiteX20" fmla="*/ 9479970 w 12192000"/>
              <a:gd name="connsiteY20" fmla="*/ 2583369 h 2877832"/>
              <a:gd name="connsiteX21" fmla="*/ 10629308 w 12192000"/>
              <a:gd name="connsiteY21" fmla="*/ 2389212 h 2877832"/>
              <a:gd name="connsiteX22" fmla="*/ 11998498 w 12192000"/>
              <a:gd name="connsiteY22" fmla="*/ 2063218 h 2877832"/>
              <a:gd name="connsiteX23" fmla="*/ 12192000 w 12192000"/>
              <a:gd name="connsiteY23" fmla="*/ 2006219 h 2877832"/>
              <a:gd name="connsiteX24" fmla="*/ 12192000 w 12192000"/>
              <a:gd name="connsiteY24" fmla="*/ 2060956 h 2877832"/>
              <a:gd name="connsiteX25" fmla="*/ 11829257 w 12192000"/>
              <a:gd name="connsiteY25" fmla="*/ 2166255 h 2877832"/>
              <a:gd name="connsiteX26" fmla="*/ 10939183 w 12192000"/>
              <a:gd name="connsiteY26" fmla="*/ 2380770 h 2877832"/>
              <a:gd name="connsiteX27" fmla="*/ 9985530 w 12192000"/>
              <a:gd name="connsiteY27" fmla="*/ 2560775 h 2877832"/>
              <a:gd name="connsiteX28" fmla="*/ 9186882 w 12192000"/>
              <a:gd name="connsiteY28" fmla="*/ 2676722 h 2877832"/>
              <a:gd name="connsiteX29" fmla="*/ 8578198 w 12192000"/>
              <a:gd name="connsiteY29" fmla="*/ 2746241 h 2877832"/>
              <a:gd name="connsiteX30" fmla="*/ 7864358 w 12192000"/>
              <a:gd name="connsiteY30" fmla="*/ 2807692 h 2877832"/>
              <a:gd name="connsiteX31" fmla="*/ 6935502 w 12192000"/>
              <a:gd name="connsiteY31" fmla="*/ 2859086 h 2877832"/>
              <a:gd name="connsiteX32" fmla="*/ 6477750 w 12192000"/>
              <a:gd name="connsiteY32" fmla="*/ 2872989 h 2877832"/>
              <a:gd name="connsiteX33" fmla="*/ 6362294 w 12192000"/>
              <a:gd name="connsiteY33" fmla="*/ 2877832 h 2877832"/>
              <a:gd name="connsiteX34" fmla="*/ 6057129 w 12192000"/>
              <a:gd name="connsiteY34" fmla="*/ 2877832 h 2877832"/>
              <a:gd name="connsiteX35" fmla="*/ 5977784 w 12192000"/>
              <a:gd name="connsiteY35" fmla="*/ 2873238 h 2877832"/>
              <a:gd name="connsiteX36" fmla="*/ 5265087 w 12192000"/>
              <a:gd name="connsiteY36" fmla="*/ 2836989 h 2877832"/>
              <a:gd name="connsiteX37" fmla="*/ 4346277 w 12192000"/>
              <a:gd name="connsiteY37" fmla="*/ 2774919 h 2877832"/>
              <a:gd name="connsiteX38" fmla="*/ 3373045 w 12192000"/>
              <a:gd name="connsiteY38" fmla="*/ 2676350 h 2877832"/>
              <a:gd name="connsiteX39" fmla="*/ 2362173 w 12192000"/>
              <a:gd name="connsiteY39" fmla="*/ 2557423 h 2877832"/>
              <a:gd name="connsiteX40" fmla="*/ 1233178 w 12192000"/>
              <a:gd name="connsiteY40" fmla="*/ 2384247 h 2877832"/>
              <a:gd name="connsiteX41" fmla="*/ 68500 w 12192000"/>
              <a:gd name="connsiteY41" fmla="*/ 2144540 h 2877832"/>
              <a:gd name="connsiteX42" fmla="*/ 0 w 12192000"/>
              <a:gd name="connsiteY42" fmla="*/ 2127185 h 2877832"/>
              <a:gd name="connsiteX43" fmla="*/ 0 w 12192000"/>
              <a:gd name="connsiteY43" fmla="*/ 2070696 h 2877832"/>
              <a:gd name="connsiteX44" fmla="*/ 72441 w 12192000"/>
              <a:gd name="connsiteY44" fmla="*/ 2089473 h 2877832"/>
              <a:gd name="connsiteX45" fmla="*/ 600716 w 12192000"/>
              <a:gd name="connsiteY45" fmla="*/ 2207843 h 2877832"/>
              <a:gd name="connsiteX46" fmla="*/ 1769512 w 12192000"/>
              <a:gd name="connsiteY46" fmla="*/ 2418011 h 2877832"/>
              <a:gd name="connsiteX47" fmla="*/ 2613554 w 12192000"/>
              <a:gd name="connsiteY47" fmla="*/ 2534953 h 2877832"/>
              <a:gd name="connsiteX48" fmla="*/ 2581134 w 12192000"/>
              <a:gd name="connsiteY48" fmla="*/ 2525022 h 2877832"/>
              <a:gd name="connsiteX49" fmla="*/ 1112635 w 12192000"/>
              <a:gd name="connsiteY49" fmla="*/ 2192325 h 2877832"/>
              <a:gd name="connsiteX50" fmla="*/ 420412 w 12192000"/>
              <a:gd name="connsiteY50" fmla="*/ 1992892 h 2877832"/>
              <a:gd name="connsiteX51" fmla="*/ 0 w 12192000"/>
              <a:gd name="connsiteY51" fmla="*/ 1853975 h 2877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877832">
                <a:moveTo>
                  <a:pt x="6789701" y="2809623"/>
                </a:moveTo>
                <a:lnTo>
                  <a:pt x="6788702" y="2809701"/>
                </a:lnTo>
                <a:lnTo>
                  <a:pt x="6788476" y="28102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1915388"/>
                </a:lnTo>
                <a:lnTo>
                  <a:pt x="12061096" y="1954428"/>
                </a:lnTo>
                <a:cubicBezTo>
                  <a:pt x="11933500" y="1990642"/>
                  <a:pt x="11805390" y="2025171"/>
                  <a:pt x="11676800" y="2058003"/>
                </a:cubicBezTo>
                <a:cubicBezTo>
                  <a:pt x="11262789" y="2165510"/>
                  <a:pt x="10845343" y="2259112"/>
                  <a:pt x="10425355" y="2341542"/>
                </a:cubicBezTo>
                <a:cubicBezTo>
                  <a:pt x="10092810" y="2406753"/>
                  <a:pt x="9759033" y="2465150"/>
                  <a:pt x="9424022" y="2516704"/>
                </a:cubicBezTo>
                <a:cubicBezTo>
                  <a:pt x="9102997" y="2566361"/>
                  <a:pt x="8781133" y="2610928"/>
                  <a:pt x="8458419" y="2650405"/>
                </a:cubicBezTo>
                <a:cubicBezTo>
                  <a:pt x="8211360" y="2680571"/>
                  <a:pt x="7963792" y="2706144"/>
                  <a:pt x="7715970" y="2730352"/>
                </a:cubicBezTo>
                <a:lnTo>
                  <a:pt x="6951716" y="2796132"/>
                </a:lnTo>
                <a:lnTo>
                  <a:pt x="6936303" y="2798203"/>
                </a:lnTo>
                <a:lnTo>
                  <a:pt x="6790448" y="2809564"/>
                </a:lnTo>
                <a:lnTo>
                  <a:pt x="6799941" y="2811384"/>
                </a:lnTo>
                <a:cubicBezTo>
                  <a:pt x="6811623" y="2811850"/>
                  <a:pt x="6823734" y="2809677"/>
                  <a:pt x="6835432" y="2809677"/>
                </a:cubicBezTo>
                <a:cubicBezTo>
                  <a:pt x="6851580" y="2809677"/>
                  <a:pt x="6867729" y="2807070"/>
                  <a:pt x="6884003" y="2806699"/>
                </a:cubicBezTo>
                <a:cubicBezTo>
                  <a:pt x="7115805" y="2801237"/>
                  <a:pt x="7347351" y="2789070"/>
                  <a:pt x="7578771" y="2774172"/>
                </a:cubicBezTo>
                <a:cubicBezTo>
                  <a:pt x="7927552" y="2751704"/>
                  <a:pt x="8276080" y="2723525"/>
                  <a:pt x="8623845" y="2687275"/>
                </a:cubicBezTo>
                <a:cubicBezTo>
                  <a:pt x="8909939" y="2657977"/>
                  <a:pt x="9195310" y="2623342"/>
                  <a:pt x="9479970" y="2583369"/>
                </a:cubicBezTo>
                <a:cubicBezTo>
                  <a:pt x="9864901" y="2528995"/>
                  <a:pt x="10248014" y="2464281"/>
                  <a:pt x="10629308" y="2389212"/>
                </a:cubicBezTo>
                <a:cubicBezTo>
                  <a:pt x="11090114" y="2298092"/>
                  <a:pt x="11546975" y="2190586"/>
                  <a:pt x="11998498" y="2063218"/>
                </a:cubicBezTo>
                <a:lnTo>
                  <a:pt x="12192000" y="2006219"/>
                </a:lnTo>
                <a:lnTo>
                  <a:pt x="12192000" y="2060956"/>
                </a:lnTo>
                <a:lnTo>
                  <a:pt x="11829257" y="2166255"/>
                </a:lnTo>
                <a:cubicBezTo>
                  <a:pt x="11534769" y="2245952"/>
                  <a:pt x="11238120" y="2316838"/>
                  <a:pt x="10939183" y="2380770"/>
                </a:cubicBezTo>
                <a:cubicBezTo>
                  <a:pt x="10622824" y="2448552"/>
                  <a:pt x="10304941" y="2508549"/>
                  <a:pt x="9985530" y="2560775"/>
                </a:cubicBezTo>
                <a:cubicBezTo>
                  <a:pt x="9720036" y="2604224"/>
                  <a:pt x="9453814" y="2642869"/>
                  <a:pt x="9186882" y="2676722"/>
                </a:cubicBezTo>
                <a:cubicBezTo>
                  <a:pt x="8984197" y="2702296"/>
                  <a:pt x="8781514" y="2726379"/>
                  <a:pt x="8578198" y="2746241"/>
                </a:cubicBezTo>
                <a:cubicBezTo>
                  <a:pt x="8340547" y="2768961"/>
                  <a:pt x="8102644" y="2790436"/>
                  <a:pt x="7864358" y="2807692"/>
                </a:cubicBezTo>
                <a:cubicBezTo>
                  <a:pt x="7554994" y="2830036"/>
                  <a:pt x="7245502" y="2847914"/>
                  <a:pt x="6935502" y="2859086"/>
                </a:cubicBezTo>
                <a:cubicBezTo>
                  <a:pt x="6782917" y="2864549"/>
                  <a:pt x="6630334" y="2868397"/>
                  <a:pt x="6477750" y="2872989"/>
                </a:cubicBezTo>
                <a:cubicBezTo>
                  <a:pt x="6439195" y="2870905"/>
                  <a:pt x="6400529" y="2872530"/>
                  <a:pt x="6362294" y="2877832"/>
                </a:cubicBezTo>
                <a:lnTo>
                  <a:pt x="6057129" y="2877832"/>
                </a:lnTo>
                <a:lnTo>
                  <a:pt x="5977784" y="2873238"/>
                </a:lnTo>
                <a:cubicBezTo>
                  <a:pt x="5740261" y="2860825"/>
                  <a:pt x="5502739" y="2847046"/>
                  <a:pt x="5265087" y="2836989"/>
                </a:cubicBezTo>
                <a:cubicBezTo>
                  <a:pt x="4958267" y="2824573"/>
                  <a:pt x="4651826" y="2804093"/>
                  <a:pt x="4346277" y="2774919"/>
                </a:cubicBezTo>
                <a:cubicBezTo>
                  <a:pt x="4021654" y="2744007"/>
                  <a:pt x="3697795" y="2709372"/>
                  <a:pt x="3373045" y="2676350"/>
                </a:cubicBezTo>
                <a:cubicBezTo>
                  <a:pt x="3035412" y="2642088"/>
                  <a:pt x="2698456" y="2602449"/>
                  <a:pt x="2362173" y="2557423"/>
                </a:cubicBezTo>
                <a:cubicBezTo>
                  <a:pt x="1984692" y="2507270"/>
                  <a:pt x="1608364" y="2449544"/>
                  <a:pt x="1233178" y="2384247"/>
                </a:cubicBezTo>
                <a:cubicBezTo>
                  <a:pt x="842181" y="2315534"/>
                  <a:pt x="453758" y="2237046"/>
                  <a:pt x="68500" y="2144540"/>
                </a:cubicBezTo>
                <a:lnTo>
                  <a:pt x="0" y="2127185"/>
                </a:lnTo>
                <a:lnTo>
                  <a:pt x="0" y="2070696"/>
                </a:lnTo>
                <a:lnTo>
                  <a:pt x="72441" y="2089473"/>
                </a:lnTo>
                <a:cubicBezTo>
                  <a:pt x="247961" y="2131651"/>
                  <a:pt x="424164" y="2170911"/>
                  <a:pt x="600716" y="2207843"/>
                </a:cubicBezTo>
                <a:cubicBezTo>
                  <a:pt x="988279" y="2288657"/>
                  <a:pt x="1378133" y="2357555"/>
                  <a:pt x="1769512" y="2418011"/>
                </a:cubicBezTo>
                <a:cubicBezTo>
                  <a:pt x="2052426" y="2461587"/>
                  <a:pt x="2335725" y="2501684"/>
                  <a:pt x="2613554" y="2534953"/>
                </a:cubicBezTo>
                <a:cubicBezTo>
                  <a:pt x="2605544" y="2537560"/>
                  <a:pt x="2594611" y="2527504"/>
                  <a:pt x="2581134" y="2525022"/>
                </a:cubicBezTo>
                <a:cubicBezTo>
                  <a:pt x="2087178" y="2433070"/>
                  <a:pt x="1597684" y="2322177"/>
                  <a:pt x="1112635" y="2192325"/>
                </a:cubicBezTo>
                <a:cubicBezTo>
                  <a:pt x="880453" y="2130254"/>
                  <a:pt x="649713" y="2063776"/>
                  <a:pt x="420412" y="1992892"/>
                </a:cubicBezTo>
                <a:lnTo>
                  <a:pt x="0" y="1853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E30C69-960E-4384-84A8-9D2A6B7B9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0696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100" kern="1200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Reading the CSV file and viewing the first few rows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56037404-66BD-46B5-9323-1B5313196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1753266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8100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4366505-7254-45AF-A1FA-1AC5C5CA5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881" y="3200400"/>
            <a:ext cx="10909640" cy="3267075"/>
          </a:xfrm>
          <a:prstGeom prst="rect">
            <a:avLst/>
          </a:prstGeom>
          <a:ln w="762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91356409"/>
      </p:ext>
    </p:extLst>
  </p:cSld>
  <p:clrMapOvr>
    <a:masterClrMapping/>
  </p:clrMapOvr>
  <p:transition spd="med"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4000">
              <a:schemeClr val="accent1">
                <a:lumMod val="45000"/>
                <a:lumOff val="55000"/>
              </a:schemeClr>
            </a:gs>
            <a:gs pos="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05494DE-B078-4D87-BB01-C84320618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0576B0-CD8C-4661-95C8-A9F2CE7CD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4724288" cy="6861324"/>
          </a:xfrm>
          <a:prstGeom prst="rect">
            <a:avLst/>
          </a:prstGeom>
          <a:solidFill>
            <a:srgbClr val="000000">
              <a:alpha val="8039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FF60E2B-3919-423C-B1FF-56CDE6681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19042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5D0A54-7343-4E03-88FB-CE3F01565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724288" cy="35099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Information about the training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A1ABEC-E658-4463-9CE4-C73AE2684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4034348"/>
            <a:ext cx="4724288" cy="16557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kern="1200" dirty="0">
                <a:solidFill>
                  <a:srgbClr val="FFFFFF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Before we dive into the EDA, let’s see the information we can get from the training data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10AE89A-5207-4649-A5C6-C64D54B02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2227" y="879893"/>
            <a:ext cx="5651834" cy="5555411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5BDA272-49A7-4163-A959-6F778010E4E1}"/>
              </a:ext>
            </a:extLst>
          </p:cNvPr>
          <p:cNvSpPr txBox="1"/>
          <p:nvPr/>
        </p:nvSpPr>
        <p:spPr>
          <a:xfrm>
            <a:off x="6522357" y="229688"/>
            <a:ext cx="38715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titanic_train.info()</a:t>
            </a:r>
          </a:p>
        </p:txBody>
      </p:sp>
    </p:spTree>
    <p:extLst>
      <p:ext uri="{BB962C8B-B14F-4D97-AF65-F5344CB8AC3E}">
        <p14:creationId xmlns:p14="http://schemas.microsoft.com/office/powerpoint/2010/main" val="757390886"/>
      </p:ext>
    </p:extLst>
  </p:cSld>
  <p:clrMapOvr>
    <a:masterClrMapping/>
  </p:clrMapOvr>
  <p:transition spd="med"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03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Exploratory Data Analysis | A Qucik Glance of Exploratory Data Analysis">
            <a:extLst>
              <a:ext uri="{FF2B5EF4-FFF2-40B4-BE49-F238E27FC236}">
                <a16:creationId xmlns:a16="http://schemas.microsoft.com/office/drawing/2014/main" id="{00E80D62-5CED-4E6A-B0B0-70102920C2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32"/>
          <a:stretch/>
        </p:blipFill>
        <p:spPr bwMode="auto">
          <a:xfrm>
            <a:off x="773128" y="643467"/>
            <a:ext cx="10645744" cy="4714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071C9C-8089-493E-A55E-6421FB46462A}"/>
              </a:ext>
            </a:extLst>
          </p:cNvPr>
          <p:cNvSpPr txBox="1"/>
          <p:nvPr/>
        </p:nvSpPr>
        <p:spPr>
          <a:xfrm>
            <a:off x="808879" y="5544836"/>
            <a:ext cx="105742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section of the presentation, let’s have a look at the graphs which give us a visual summary of our data.</a:t>
            </a:r>
          </a:p>
          <a:p>
            <a:pPr algn="ctr"/>
            <a:r>
              <a:rPr lang="en-GB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code for the same can be found in the submitted Jupyter Notebook</a:t>
            </a:r>
          </a:p>
        </p:txBody>
      </p:sp>
    </p:spTree>
    <p:extLst>
      <p:ext uri="{BB962C8B-B14F-4D97-AF65-F5344CB8AC3E}">
        <p14:creationId xmlns:p14="http://schemas.microsoft.com/office/powerpoint/2010/main" val="3983555774"/>
      </p:ext>
    </p:extLst>
  </p:cSld>
  <p:clrMapOvr>
    <a:masterClrMapping/>
  </p:clrMapOvr>
  <p:transition spd="med"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C000"/>
            </a:gs>
            <a:gs pos="100000">
              <a:schemeClr val="accent4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5B243E0-07A0-4DC2-9966-1D7E4CB33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590146"/>
            <a:ext cx="5291666" cy="3677708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67F062-E808-4141-B435-6B858ABB9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1543844"/>
            <a:ext cx="5291667" cy="3724010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73452360"/>
      </p:ext>
    </p:extLst>
  </p:cSld>
  <p:clrMapOvr>
    <a:masterClrMapping/>
  </p:clrMapOvr>
  <p:transition spd="med">
    <p:rand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F19B711-C590-44D1-9AA8-9F143B0ED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0C79CF2-6A1C-4636-84CE-ABB2BE191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D17DF-AD65-402C-A95C-F13C770C9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52861FDB-03CA-4D30-994B-815528D03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477" y="1626797"/>
            <a:ext cx="4814653" cy="3550806"/>
          </a:xfrm>
          <a:prstGeom prst="rect">
            <a:avLst/>
          </a:prstGeom>
        </p:spPr>
      </p:pic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7B185BFA-9C60-44FD-9B52-EE398E4FB5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3" y="1746816"/>
            <a:ext cx="4814655" cy="3358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569228"/>
      </p:ext>
    </p:extLst>
  </p:cSld>
  <p:clrMapOvr>
    <a:masterClrMapping/>
  </p:clrMapOvr>
  <p:transition spd="med">
    <p:random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fettiVTI">
  <a:themeElements>
    <a:clrScheme name="Custom 30">
      <a:dk1>
        <a:sysClr val="windowText" lastClr="000000"/>
      </a:dk1>
      <a:lt1>
        <a:sysClr val="window" lastClr="FFFFFF"/>
      </a:lt1>
      <a:dk2>
        <a:srgbClr val="420023"/>
      </a:dk2>
      <a:lt2>
        <a:srgbClr val="FDFBF9"/>
      </a:lt2>
      <a:accent1>
        <a:srgbClr val="97446E"/>
      </a:accent1>
      <a:accent2>
        <a:srgbClr val="A40056"/>
      </a:accent2>
      <a:accent3>
        <a:srgbClr val="24BEEE"/>
      </a:accent3>
      <a:accent4>
        <a:srgbClr val="91274F"/>
      </a:accent4>
      <a:accent5>
        <a:srgbClr val="F39E29"/>
      </a:accent5>
      <a:accent6>
        <a:srgbClr val="E87450"/>
      </a:accent6>
      <a:hlink>
        <a:srgbClr val="F55D5D"/>
      </a:hlink>
      <a:folHlink>
        <a:srgbClr val="EA3A60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</TotalTime>
  <Words>1518</Words>
  <Application>Microsoft Office PowerPoint</Application>
  <PresentationFormat>Widescreen</PresentationFormat>
  <Paragraphs>165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28</vt:i4>
      </vt:variant>
    </vt:vector>
  </HeadingPairs>
  <TitlesOfParts>
    <vt:vector size="42" baseType="lpstr">
      <vt:lpstr>Aharoni</vt:lpstr>
      <vt:lpstr>Arial</vt:lpstr>
      <vt:lpstr>AvenirNext LT Pro Medium</vt:lpstr>
      <vt:lpstr>Calibri</vt:lpstr>
      <vt:lpstr>Calibri Light</vt:lpstr>
      <vt:lpstr>Centaur</vt:lpstr>
      <vt:lpstr>Courier New</vt:lpstr>
      <vt:lpstr>Dubai</vt:lpstr>
      <vt:lpstr>Dubai Light</vt:lpstr>
      <vt:lpstr>Gill Sans Nova</vt:lpstr>
      <vt:lpstr>Times New Roman</vt:lpstr>
      <vt:lpstr>Office Theme</vt:lpstr>
      <vt:lpstr>ConfettiVTI</vt:lpstr>
      <vt:lpstr>Office Theme</vt:lpstr>
      <vt:lpstr>THE TITANIC</vt:lpstr>
      <vt:lpstr>Understanding the Training Data</vt:lpstr>
      <vt:lpstr>PowerPoint Presentation</vt:lpstr>
      <vt:lpstr>Importing all important libraries</vt:lpstr>
      <vt:lpstr>Reading the CSV file and viewing the first few rows</vt:lpstr>
      <vt:lpstr>Information about the training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Checking for missing data</vt:lpstr>
      <vt:lpstr>Data cleaning </vt:lpstr>
      <vt:lpstr> Data cleaning </vt:lpstr>
      <vt:lpstr>Dummy variables</vt:lpstr>
      <vt:lpstr>Logistic Regression Model</vt:lpstr>
      <vt:lpstr>Prediction and evaluation of the model</vt:lpstr>
      <vt:lpstr>Confusion Matrix</vt:lpstr>
      <vt:lpstr>Classification report </vt:lpstr>
      <vt:lpstr>Feature Engineering  </vt:lpstr>
      <vt:lpstr>Title as a feature</vt:lpstr>
      <vt:lpstr>Average survival rate by title </vt:lpstr>
      <vt:lpstr>Cabin as a feature </vt:lpstr>
      <vt:lpstr>Ticket as a feature</vt:lpstr>
      <vt:lpstr>Survival rate based on ticket letter </vt:lpstr>
      <vt:lpstr>PowerPoint Presentation</vt:lpstr>
      <vt:lpstr>Contributions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TITANIC</dc:title>
  <dc:creator>Mrudav Mehta</dc:creator>
  <cp:lastModifiedBy>Devika Nair</cp:lastModifiedBy>
  <cp:revision>16</cp:revision>
  <dcterms:created xsi:type="dcterms:W3CDTF">2022-05-01T07:55:36Z</dcterms:created>
  <dcterms:modified xsi:type="dcterms:W3CDTF">2022-05-02T16:20:32Z</dcterms:modified>
</cp:coreProperties>
</file>

<file path=docProps/thumbnail.jpeg>
</file>